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slides/slide3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slides/slide3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93.xml" ContentType="application/vnd.openxmlformats-officedocument.presentationml.slideLayout+xml"/>
  <Override PartName="/ppt/slideLayouts/slideLayout86.xml" ContentType="application/vnd.openxmlformats-officedocument.presentationml.slideLayout+xml"/>
  <Override PartName="/ppt/slideLayouts/slideLayout9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133.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154.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25.xml" ContentType="application/vnd.openxmlformats-officedocument.presentationml.slideLayout+xml"/>
  <Override PartName="/ppt/slideLayouts/slideLayout94.xml" ContentType="application/vnd.openxmlformats-officedocument.presentationml.slideLayout+xml"/>
  <Override PartName="/ppt/slideLayouts/slideLayout103.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24.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99.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17.xml" ContentType="application/vnd.openxmlformats-officedocument.presentationml.slideLayout+xml"/>
  <Override PartName="/ppt/slideLayouts/slideLayout96.xml" ContentType="application/vnd.openxmlformats-officedocument.presentationml.slideLayout+xml"/>
  <Override PartName="/ppt/slideLayouts/slideLayout118.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10.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7.xml" ContentType="application/vnd.openxmlformats-officedocument.theme+xml"/>
  <Override PartName="/ppt/theme/theme13.xml" ContentType="application/vnd.openxmlformats-officedocument.theme+xml"/>
  <Override PartName="/ppt/theme/theme4.xml" ContentType="application/vnd.openxmlformats-officedocument.theme+xml"/>
  <Override PartName="/ppt/theme/theme11.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4.xml" ContentType="application/vnd.openxmlformats-officedocument.theme+xml"/>
  <Override PartName="/ppt/theme/theme3.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54"/>
  </p:notesMasterIdLst>
  <p:handoutMasterIdLst>
    <p:handoutMasterId r:id="rId55"/>
  </p:handoutMasterIdLst>
  <p:sldIdLst>
    <p:sldId id="256" r:id="rId16"/>
    <p:sldId id="369" r:id="rId17"/>
    <p:sldId id="372" r:id="rId18"/>
    <p:sldId id="393" r:id="rId19"/>
    <p:sldId id="394" r:id="rId20"/>
    <p:sldId id="375" r:id="rId21"/>
    <p:sldId id="396" r:id="rId22"/>
    <p:sldId id="397" r:id="rId23"/>
    <p:sldId id="376" r:id="rId24"/>
    <p:sldId id="406" r:id="rId25"/>
    <p:sldId id="407" r:id="rId26"/>
    <p:sldId id="408" r:id="rId27"/>
    <p:sldId id="409" r:id="rId28"/>
    <p:sldId id="410" r:id="rId29"/>
    <p:sldId id="411" r:id="rId30"/>
    <p:sldId id="412" r:id="rId31"/>
    <p:sldId id="413" r:id="rId32"/>
    <p:sldId id="414" r:id="rId33"/>
    <p:sldId id="415" r:id="rId34"/>
    <p:sldId id="416" r:id="rId35"/>
    <p:sldId id="417" r:id="rId36"/>
    <p:sldId id="361" r:id="rId37"/>
    <p:sldId id="384" r:id="rId38"/>
    <p:sldId id="385" r:id="rId39"/>
    <p:sldId id="386" r:id="rId40"/>
    <p:sldId id="387" r:id="rId41"/>
    <p:sldId id="389" r:id="rId42"/>
    <p:sldId id="390" r:id="rId43"/>
    <p:sldId id="391" r:id="rId44"/>
    <p:sldId id="392" r:id="rId45"/>
    <p:sldId id="404" r:id="rId46"/>
    <p:sldId id="403" r:id="rId47"/>
    <p:sldId id="382" r:id="rId48"/>
    <p:sldId id="405" r:id="rId49"/>
    <p:sldId id="401" r:id="rId50"/>
    <p:sldId id="402" r:id="rId51"/>
    <p:sldId id="400" r:id="rId52"/>
    <p:sldId id="368" r:id="rId5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00FF"/>
    <a:srgbClr val="FF0000"/>
    <a:srgbClr val="264D74"/>
    <a:srgbClr val="006666"/>
    <a:srgbClr val="003399"/>
    <a:srgbClr val="009900"/>
    <a:srgbClr val="00FF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88" autoAdjust="0"/>
    <p:restoredTop sz="86371" autoAdjust="0"/>
  </p:normalViewPr>
  <p:slideViewPr>
    <p:cSldViewPr>
      <p:cViewPr>
        <p:scale>
          <a:sx n="100" d="100"/>
          <a:sy n="100" d="100"/>
        </p:scale>
        <p:origin x="-384"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56"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handoutMaster" Target="handoutMasters/handoutMaster1.xml"/><Relationship Id="rId63" Type="http://schemas.openxmlformats.org/officeDocument/2006/relationships/customXml" Target="../customXml/item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customXml" Target="../customXml/item2.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notesMaster" Target="notesMasters/notes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1038" y="4714877"/>
            <a:ext cx="5435600" cy="4467225"/>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defTabSz="921075">
              <a:defRPr/>
            </a:pPr>
            <a:r>
              <a:rPr lang="en-GB" dirty="0" smtClean="0"/>
              <a:t>Transitory market-making measures: measures protecting new entrants, like higher imbalance tolerance </a:t>
            </a:r>
            <a:r>
              <a:rPr lang="en-GB" dirty="0" smtClean="0">
                <a:solidFill>
                  <a:srgbClr val="FF0000"/>
                </a:solidFill>
              </a:rPr>
              <a:t>and review </a:t>
            </a:r>
            <a:r>
              <a:rPr lang="en-GB" dirty="0" err="1" smtClean="0">
                <a:solidFill>
                  <a:srgbClr val="FF0000"/>
                </a:solidFill>
              </a:rPr>
              <a:t>trocas</a:t>
            </a:r>
            <a:r>
              <a:rPr lang="en-GB" dirty="0" smtClean="0">
                <a:solidFill>
                  <a:srgbClr val="FF0000"/>
                </a:solidFill>
              </a:rPr>
              <a:t> </a:t>
            </a:r>
            <a:r>
              <a:rPr lang="en-GB" dirty="0" err="1" smtClean="0">
                <a:solidFill>
                  <a:srgbClr val="FF0000"/>
                </a:solidFill>
              </a:rPr>
              <a:t>regladas</a:t>
            </a:r>
            <a:endParaRPr lang="en-GB" dirty="0" smtClean="0">
              <a:solidFill>
                <a:srgbClr val="FF0000"/>
              </a:solidFill>
            </a:endParaRPr>
          </a:p>
          <a:p>
            <a:endParaRPr lang="pt-PT" dirty="0"/>
          </a:p>
        </p:txBody>
      </p:sp>
      <p:sp>
        <p:nvSpPr>
          <p:cNvPr id="4" name="Marcador de Posição do Número do Diapositivo 3"/>
          <p:cNvSpPr>
            <a:spLocks noGrp="1"/>
          </p:cNvSpPr>
          <p:nvPr>
            <p:ph type="sldNum" sz="quarter" idx="10"/>
          </p:nvPr>
        </p:nvSpPr>
        <p:spPr/>
        <p:txBody>
          <a:bodyPr/>
          <a:lstStyle/>
          <a:p>
            <a:pPr>
              <a:defRPr/>
            </a:pPr>
            <a:fld id="{032A858C-6E5C-4A17-A605-E6FE5F77448C}"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defTabSz="921075">
              <a:defRPr/>
            </a:pPr>
            <a:r>
              <a:rPr lang="en-GB" dirty="0" smtClean="0"/>
              <a:t>Transitory market-making measures: measures protecting new entrants, like higher imbalance tolerance </a:t>
            </a:r>
            <a:r>
              <a:rPr lang="en-GB" dirty="0" smtClean="0">
                <a:solidFill>
                  <a:srgbClr val="FF0000"/>
                </a:solidFill>
              </a:rPr>
              <a:t>and review </a:t>
            </a:r>
            <a:r>
              <a:rPr lang="en-GB" dirty="0" err="1" smtClean="0">
                <a:solidFill>
                  <a:srgbClr val="FF0000"/>
                </a:solidFill>
              </a:rPr>
              <a:t>trocas</a:t>
            </a:r>
            <a:r>
              <a:rPr lang="en-GB" dirty="0" smtClean="0">
                <a:solidFill>
                  <a:srgbClr val="FF0000"/>
                </a:solidFill>
              </a:rPr>
              <a:t> </a:t>
            </a:r>
            <a:r>
              <a:rPr lang="en-GB" dirty="0" err="1" smtClean="0">
                <a:solidFill>
                  <a:srgbClr val="FF0000"/>
                </a:solidFill>
              </a:rPr>
              <a:t>regladas</a:t>
            </a:r>
            <a:endParaRPr lang="en-GB" dirty="0" smtClean="0">
              <a:solidFill>
                <a:srgbClr val="FF0000"/>
              </a:solidFill>
            </a:endParaRPr>
          </a:p>
          <a:p>
            <a:endParaRPr lang="pt-PT" dirty="0"/>
          </a:p>
        </p:txBody>
      </p:sp>
      <p:sp>
        <p:nvSpPr>
          <p:cNvPr id="4" name="Marcador de Posição do Número do Diapositivo 3"/>
          <p:cNvSpPr>
            <a:spLocks noGrp="1"/>
          </p:cNvSpPr>
          <p:nvPr>
            <p:ph type="sldNum" sz="quarter" idx="10"/>
          </p:nvPr>
        </p:nvSpPr>
        <p:spPr/>
        <p:txBody>
          <a:bodyPr/>
          <a:lstStyle/>
          <a:p>
            <a:pPr>
              <a:defRPr/>
            </a:pPr>
            <a:fld id="{032A858C-6E5C-4A17-A605-E6FE5F77448C}"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30/05/2012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30/05/2012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30/05/2012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30/05/2012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30/05/2012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30/05/2012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30/05/2012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30/05/2012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30/05/2012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30/05/2012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30/05/2012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userDrawn="1"/>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30/05/2012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userDrawn="1"/>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userDrawn="1"/>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3143241" y="5429265"/>
            <a:ext cx="4786346" cy="571504"/>
          </a:xfrm>
        </p:spPr>
        <p:txBody>
          <a:bodyPr/>
          <a:lstStyle/>
          <a:p>
            <a:pPr eaLnBrk="1" hangingPunct="1">
              <a:spcBef>
                <a:spcPct val="0"/>
              </a:spcBef>
            </a:pPr>
            <a:r>
              <a:rPr lang="en-US" b="1" dirty="0" smtClean="0"/>
              <a:t>Madrid, 31</a:t>
            </a:r>
            <a:r>
              <a:rPr lang="en-US" b="1" baseline="30000" dirty="0" smtClean="0"/>
              <a:t>st</a:t>
            </a:r>
            <a:r>
              <a:rPr lang="en-US" b="1" dirty="0" smtClean="0"/>
              <a:t> May 2012</a:t>
            </a:r>
          </a:p>
        </p:txBody>
      </p:sp>
      <p:sp>
        <p:nvSpPr>
          <p:cNvPr id="9" name="Rectangle 5"/>
          <p:cNvSpPr>
            <a:spLocks noChangeArrowheads="1"/>
          </p:cNvSpPr>
          <p:nvPr/>
        </p:nvSpPr>
        <p:spPr bwMode="auto">
          <a:xfrm>
            <a:off x="571472"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16</a:t>
            </a:r>
            <a:r>
              <a:rPr lang="en-GB" sz="4000" b="1" kern="0" baseline="30000" dirty="0" smtClean="0">
                <a:cs typeface="+mn-cs"/>
              </a:rPr>
              <a:t>th</a:t>
            </a:r>
            <a:r>
              <a:rPr lang="en-GB" sz="4000" b="1" kern="0" dirty="0" smtClean="0">
                <a:cs typeface="+mn-cs"/>
              </a:rPr>
              <a:t> </a:t>
            </a:r>
            <a:r>
              <a:rPr lang="en-GB" sz="4000" b="1" kern="0" dirty="0">
                <a:cs typeface="+mn-cs"/>
              </a:rPr>
              <a:t>S</a:t>
            </a:r>
            <a:r>
              <a:rPr lang="en-GB" sz="4000" b="1" kern="0" dirty="0" smtClean="0">
                <a:cs typeface="+mn-cs"/>
              </a:rPr>
              <a:t>G </a:t>
            </a:r>
            <a:r>
              <a:rPr lang="en-GB" sz="4000" b="1" kern="0" dirty="0">
                <a:cs typeface="+mn-cs"/>
              </a:rPr>
              <a:t>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3" cstate="print"/>
          <a:srcRect/>
          <a:stretch>
            <a:fillRect/>
          </a:stretch>
        </p:blipFill>
        <p:spPr bwMode="auto">
          <a:xfrm>
            <a:off x="2714612" y="1714488"/>
            <a:ext cx="1643074" cy="785818"/>
          </a:xfrm>
          <a:prstGeom prst="rect">
            <a:avLst/>
          </a:prstGeom>
          <a:noFill/>
        </p:spPr>
      </p:pic>
      <p:pic>
        <p:nvPicPr>
          <p:cNvPr id="5" name="4 Imagen" descr="SIMPLIFICADA CMYK"/>
          <p:cNvPicPr/>
          <p:nvPr/>
        </p:nvPicPr>
        <p:blipFill>
          <a:blip r:embed="rId4" cstate="print"/>
          <a:srcRect/>
          <a:stretch>
            <a:fillRect/>
          </a:stretch>
        </p:blipFill>
        <p:spPr bwMode="auto">
          <a:xfrm>
            <a:off x="142844" y="1714488"/>
            <a:ext cx="1428760" cy="642942"/>
          </a:xfrm>
          <a:prstGeom prst="rect">
            <a:avLst/>
          </a:prstGeom>
          <a:noFill/>
        </p:spPr>
      </p:pic>
      <p:graphicFrame>
        <p:nvGraphicFramePr>
          <p:cNvPr id="1026" name="Object 2"/>
          <p:cNvGraphicFramePr>
            <a:graphicFrameLocks noChangeAspect="1"/>
          </p:cNvGraphicFramePr>
          <p:nvPr/>
        </p:nvGraphicFramePr>
        <p:xfrm>
          <a:off x="1643042" y="1500174"/>
          <a:ext cx="928694" cy="1247498"/>
        </p:xfrm>
        <a:graphic>
          <a:graphicData uri="http://schemas.openxmlformats.org/presentationml/2006/ole">
            <p:oleObj spid="_x0000_s1026" name="Picture" r:id="rId5" imgW="2161440" imgH="1438920" progId="Word.Picture.8">
              <p:embed/>
            </p:oleObj>
          </a:graphicData>
        </a:graphic>
      </p:graphicFrame>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285720" y="1284150"/>
            <a:ext cx="8715436" cy="5573850"/>
          </a:xfrm>
        </p:spPr>
        <p:txBody>
          <a:bodyPr/>
          <a:lstStyle/>
          <a:p>
            <a:pPr marL="457200" lvl="0" indent="-457200">
              <a:lnSpc>
                <a:spcPct val="110000"/>
              </a:lnSpc>
              <a:spcBef>
                <a:spcPts val="500"/>
              </a:spcBef>
              <a:spcAft>
                <a:spcPts val="300"/>
              </a:spcAft>
              <a:buSzPct val="100000"/>
              <a:buNone/>
            </a:pPr>
            <a:r>
              <a:rPr lang="en-US" sz="2400" b="1" u="sng" dirty="0" smtClean="0"/>
              <a:t>Evaluation of comments from the Public Consultation</a:t>
            </a:r>
          </a:p>
          <a:p>
            <a:pPr marL="273050" indent="-273050">
              <a:lnSpc>
                <a:spcPct val="110000"/>
              </a:lnSpc>
              <a:spcBef>
                <a:spcPts val="500"/>
              </a:spcBef>
              <a:spcAft>
                <a:spcPts val="300"/>
              </a:spcAft>
              <a:buSzPct val="100000"/>
              <a:buFont typeface="Wingdings" pitchFamily="2" charset="2"/>
              <a:buChar char="§"/>
            </a:pPr>
            <a:r>
              <a:rPr lang="en-US" sz="1900" dirty="0" smtClean="0"/>
              <a:t>16 responses received during the Public Consultation, which denotes market’s great interest.</a:t>
            </a:r>
            <a:r>
              <a:rPr lang="en-GB" sz="1900" dirty="0" smtClean="0"/>
              <a:t> Responses include positive contributions into finding solutions</a:t>
            </a:r>
            <a:r>
              <a:rPr lang="en-US" sz="1900" b="1" dirty="0" smtClean="0"/>
              <a:t>. </a:t>
            </a:r>
            <a:r>
              <a:rPr lang="en-GB" sz="1600" b="1" dirty="0" smtClean="0">
                <a:solidFill>
                  <a:schemeClr val="accent2">
                    <a:lumMod val="75000"/>
                  </a:schemeClr>
                </a:solidFill>
              </a:rPr>
              <a:t>The comments received are published on regulators and ACER web sites</a:t>
            </a:r>
            <a:endParaRPr lang="en-US" sz="1600" b="1" dirty="0" smtClean="0">
              <a:solidFill>
                <a:schemeClr val="accent2">
                  <a:lumMod val="75000"/>
                </a:schemeClr>
              </a:solidFill>
            </a:endParaRPr>
          </a:p>
          <a:p>
            <a:pPr marL="273050" indent="-273050">
              <a:lnSpc>
                <a:spcPct val="110000"/>
              </a:lnSpc>
              <a:spcBef>
                <a:spcPts val="500"/>
              </a:spcBef>
              <a:spcAft>
                <a:spcPts val="300"/>
              </a:spcAft>
              <a:buSzPct val="100000"/>
              <a:buFont typeface="Wingdings" pitchFamily="2" charset="2"/>
              <a:buChar char="§"/>
            </a:pPr>
            <a:r>
              <a:rPr lang="en-US" sz="1900" b="1" dirty="0" smtClean="0"/>
              <a:t>Regulators currently elaborating the evaluation of comments paper</a:t>
            </a:r>
            <a:r>
              <a:rPr lang="en-US" sz="1900" dirty="0" smtClean="0"/>
              <a:t>.</a:t>
            </a:r>
          </a:p>
          <a:p>
            <a:pPr marL="273050" indent="-273050">
              <a:lnSpc>
                <a:spcPct val="110000"/>
              </a:lnSpc>
              <a:spcBef>
                <a:spcPts val="500"/>
              </a:spcBef>
              <a:spcAft>
                <a:spcPts val="300"/>
              </a:spcAft>
              <a:buSzPct val="100000"/>
              <a:buFont typeface="Wingdings" pitchFamily="2" charset="2"/>
              <a:buChar char="§"/>
            </a:pPr>
            <a:r>
              <a:rPr lang="en-US" sz="1900" b="1" dirty="0" smtClean="0"/>
              <a:t>General conclusions </a:t>
            </a:r>
            <a:r>
              <a:rPr lang="en-US" sz="1900" dirty="0" smtClean="0"/>
              <a:t>showed in this document are:</a:t>
            </a:r>
          </a:p>
          <a:p>
            <a:pPr marL="628650" indent="-177800">
              <a:lnSpc>
                <a:spcPct val="110000"/>
              </a:lnSpc>
              <a:spcBef>
                <a:spcPts val="500"/>
              </a:spcBef>
              <a:spcAft>
                <a:spcPts val="300"/>
              </a:spcAft>
              <a:buSzPct val="100000"/>
              <a:buFont typeface="Wingdings" pitchFamily="2" charset="2"/>
              <a:buChar char="ü"/>
            </a:pPr>
            <a:r>
              <a:rPr lang="en-GB" sz="1800" b="1" dirty="0" smtClean="0"/>
              <a:t>Stakeholders agree on the tasks included in the SGRI </a:t>
            </a:r>
            <a:r>
              <a:rPr lang="en-GB" sz="1800" dirty="0" smtClean="0"/>
              <a:t>work plan for 2011-2014, and consider they are being developed according to plan.</a:t>
            </a:r>
          </a:p>
          <a:p>
            <a:pPr marL="628650" indent="-177800">
              <a:lnSpc>
                <a:spcPct val="110000"/>
              </a:lnSpc>
              <a:spcBef>
                <a:spcPts val="500"/>
              </a:spcBef>
              <a:spcAft>
                <a:spcPts val="300"/>
              </a:spcAft>
              <a:buSzPct val="100000"/>
              <a:buFont typeface="Wingdings" pitchFamily="2" charset="2"/>
              <a:buChar char="ü"/>
            </a:pPr>
            <a:r>
              <a:rPr lang="en-GB" sz="1800" dirty="0" smtClean="0"/>
              <a:t>Full </a:t>
            </a:r>
            <a:r>
              <a:rPr lang="en-GB" sz="1800" b="1" dirty="0" smtClean="0"/>
              <a:t>transposition of the EC third package should be the basis </a:t>
            </a:r>
            <a:r>
              <a:rPr lang="en-GB" sz="1800" dirty="0" smtClean="0"/>
              <a:t>for the regulatory harmonization</a:t>
            </a:r>
          </a:p>
          <a:p>
            <a:pPr marL="628650" indent="-177800">
              <a:lnSpc>
                <a:spcPct val="110000"/>
              </a:lnSpc>
              <a:spcBef>
                <a:spcPts val="500"/>
              </a:spcBef>
              <a:spcAft>
                <a:spcPts val="300"/>
              </a:spcAft>
              <a:buSzPct val="100000"/>
              <a:buFont typeface="Wingdings" pitchFamily="2" charset="2"/>
              <a:buChar char="ü"/>
            </a:pPr>
            <a:r>
              <a:rPr lang="en-GB" sz="1800" b="1" dirty="0" smtClean="0"/>
              <a:t>A convergent goal for the regulatory harmonization </a:t>
            </a:r>
            <a:r>
              <a:rPr lang="en-GB" sz="1800" dirty="0" smtClean="0"/>
              <a:t>is needed, not only at the cross border level but also </a:t>
            </a:r>
            <a:r>
              <a:rPr lang="en-GB" sz="1800" b="1" dirty="0" smtClean="0"/>
              <a:t>at European level</a:t>
            </a:r>
          </a:p>
          <a:p>
            <a:pPr marL="628650" indent="-177800">
              <a:lnSpc>
                <a:spcPct val="110000"/>
              </a:lnSpc>
              <a:spcBef>
                <a:spcPts val="500"/>
              </a:spcBef>
              <a:spcAft>
                <a:spcPts val="300"/>
              </a:spcAft>
              <a:buSzPct val="100000"/>
              <a:buFont typeface="Wingdings" pitchFamily="2" charset="2"/>
              <a:buChar char="ü"/>
            </a:pPr>
            <a:r>
              <a:rPr lang="en-GB" sz="1800" b="1" dirty="0" smtClean="0"/>
              <a:t>Stakeholders favour the adoption of transitory measures</a:t>
            </a:r>
            <a:r>
              <a:rPr lang="en-GB" sz="1800" dirty="0" smtClean="0"/>
              <a:t>, either on the regulatory side or on the operational side, than can produce results in the short term.</a:t>
            </a:r>
          </a:p>
          <a:p>
            <a:pPr marL="628650" indent="-177800">
              <a:lnSpc>
                <a:spcPct val="110000"/>
              </a:lnSpc>
              <a:spcBef>
                <a:spcPts val="500"/>
              </a:spcBef>
              <a:spcAft>
                <a:spcPts val="300"/>
              </a:spcAft>
              <a:buSzPct val="100000"/>
              <a:buNone/>
            </a:pPr>
            <a:endParaRPr lang="en-GB" sz="2000" dirty="0" smtClean="0"/>
          </a:p>
        </p:txBody>
      </p:sp>
      <p:sp>
        <p:nvSpPr>
          <p:cNvPr id="5" name="3 Rectángulo"/>
          <p:cNvSpPr>
            <a:spLocks noChangeArrowheads="1"/>
          </p:cNvSpPr>
          <p:nvPr/>
        </p:nvSpPr>
        <p:spPr bwMode="auto">
          <a:xfrm>
            <a:off x="60344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IV. Study on tariffs between Portugal and Spain</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3200" dirty="0" smtClean="0">
                <a:latin typeface="+mj-lt"/>
                <a:cs typeface="+mj-cs"/>
              </a:rPr>
              <a:t>Summary of answers | Q1</a:t>
            </a:r>
            <a:endParaRPr lang="en-GB" sz="3200" dirty="0">
              <a:latin typeface="+mj-lt"/>
              <a:cs typeface="+mj-cs"/>
            </a:endParaRPr>
          </a:p>
        </p:txBody>
      </p:sp>
      <p:sp>
        <p:nvSpPr>
          <p:cNvPr id="12291" name="Marcador de Posição de Conteúdo 2"/>
          <p:cNvSpPr>
            <a:spLocks noGrp="1"/>
          </p:cNvSpPr>
          <p:nvPr>
            <p:ph idx="4294967295"/>
          </p:nvPr>
        </p:nvSpPr>
        <p:spPr>
          <a:xfrm>
            <a:off x="360040" y="2204864"/>
            <a:ext cx="8676456" cy="4536504"/>
          </a:xfrm>
        </p:spPr>
        <p:txBody>
          <a:bodyPr/>
          <a:lstStyle/>
          <a:p>
            <a:pPr marL="334963" lvl="1" indent="-342900">
              <a:buNone/>
            </a:pPr>
            <a:r>
              <a:rPr lang="en-GB" sz="2000" dirty="0" smtClean="0"/>
              <a:t>Stakeholders welcomed the regulators’ overview of the Iberian transmission systems and its present regulatory framework</a:t>
            </a:r>
          </a:p>
          <a:p>
            <a:pPr marL="742950" lvl="2" indent="-342900"/>
            <a:endParaRPr lang="en-GB" sz="800" dirty="0" smtClean="0">
              <a:cs typeface="Arial" charset="0"/>
            </a:endParaRPr>
          </a:p>
          <a:p>
            <a:pPr marL="334963" lvl="1" indent="-342900">
              <a:buNone/>
            </a:pPr>
            <a:r>
              <a:rPr lang="en-GB" sz="2000" dirty="0" smtClean="0"/>
              <a:t>General agreement on the results</a:t>
            </a:r>
          </a:p>
          <a:p>
            <a:pPr marL="742950" lvl="2" indent="-342900"/>
            <a:r>
              <a:rPr lang="en-GB" sz="1800" dirty="0" smtClean="0">
                <a:cs typeface="Arial" charset="0"/>
              </a:rPr>
              <a:t>Results of the case studies are correct</a:t>
            </a:r>
          </a:p>
          <a:p>
            <a:pPr marL="742950" lvl="2" indent="-342900"/>
            <a:r>
              <a:rPr lang="en-GB" sz="1800" dirty="0" smtClean="0">
                <a:cs typeface="Arial" charset="0"/>
              </a:rPr>
              <a:t>Cross border payments result from adding transmission tariffs at the IPs</a:t>
            </a:r>
          </a:p>
          <a:p>
            <a:pPr marL="742950" lvl="2" indent="-342900"/>
            <a:r>
              <a:rPr lang="en-GB" sz="1800" dirty="0" smtClean="0">
                <a:cs typeface="Arial" charset="0"/>
              </a:rPr>
              <a:t>General support for the initiative of removing unjustified cost barriers at the border</a:t>
            </a:r>
          </a:p>
          <a:p>
            <a:pPr marL="742950" lvl="2" indent="-342900"/>
            <a:r>
              <a:rPr lang="en-GB" sz="1800" dirty="0" smtClean="0">
                <a:cs typeface="Arial" charset="0"/>
              </a:rPr>
              <a:t>Eliminating tariff </a:t>
            </a:r>
            <a:r>
              <a:rPr lang="en-GB" sz="1800" dirty="0" err="1" smtClean="0">
                <a:cs typeface="Arial" charset="0"/>
              </a:rPr>
              <a:t>pancaking</a:t>
            </a:r>
            <a:r>
              <a:rPr lang="en-GB" sz="1800" dirty="0" smtClean="0">
                <a:cs typeface="Arial" charset="0"/>
              </a:rPr>
              <a:t> at cross border IPs could help the integration of  markets</a:t>
            </a:r>
          </a:p>
          <a:p>
            <a:pPr marL="742950" lvl="2" indent="-342900">
              <a:buNone/>
            </a:pPr>
            <a:endParaRPr lang="en-GB" sz="800" strike="sngStrike" dirty="0" smtClean="0">
              <a:cs typeface="Arial" charset="0"/>
            </a:endParaRPr>
          </a:p>
          <a:p>
            <a:pPr marL="334963" lvl="1" indent="-342900">
              <a:buNone/>
            </a:pPr>
            <a:r>
              <a:rPr lang="en-GB" sz="2000" dirty="0" smtClean="0"/>
              <a:t>More issues should be included in the analysis</a:t>
            </a:r>
          </a:p>
          <a:p>
            <a:pPr marL="742950" lvl="2" indent="-342900"/>
            <a:r>
              <a:rPr lang="en-GB" sz="1800" dirty="0" smtClean="0">
                <a:cs typeface="Arial" charset="0"/>
              </a:rPr>
              <a:t>Different load profiles and suppliers of smaller size (new entrants)</a:t>
            </a:r>
          </a:p>
          <a:p>
            <a:pPr marL="742950" lvl="2" indent="-342900"/>
            <a:r>
              <a:rPr lang="en-GB" sz="1800" dirty="0" smtClean="0">
                <a:cs typeface="Arial" charset="0"/>
              </a:rPr>
              <a:t>Balancing costs</a:t>
            </a:r>
          </a:p>
          <a:p>
            <a:pPr marL="742950" lvl="2" indent="-342900"/>
            <a:r>
              <a:rPr lang="en-GB" sz="1800" dirty="0" smtClean="0">
                <a:cs typeface="Arial" charset="0"/>
              </a:rPr>
              <a:t>Capacity Reservation</a:t>
            </a:r>
          </a:p>
          <a:p>
            <a:pPr marL="742950" lvl="2" indent="-342900"/>
            <a:r>
              <a:rPr lang="en-GB" sz="1800" dirty="0" smtClean="0">
                <a:cs typeface="Arial" charset="0"/>
              </a:rPr>
              <a:t>CBTs are not the only problem, regulatory framework harmonization should include other infrastructures and activities</a:t>
            </a:r>
            <a:endParaRPr lang="en-GB" sz="1800" strike="sngStrike" dirty="0" smtClean="0">
              <a:cs typeface="Arial" charset="0"/>
            </a:endParaRPr>
          </a:p>
          <a:p>
            <a:pPr marL="742950" lvl="2" indent="-342900">
              <a:buNone/>
            </a:pPr>
            <a:endParaRPr lang="en-GB" sz="1800" dirty="0" smtClean="0">
              <a:cs typeface="Arial" charset="0"/>
            </a:endParaRPr>
          </a:p>
        </p:txBody>
      </p:sp>
      <p:sp>
        <p:nvSpPr>
          <p:cNvPr id="5" name="Rectângulo 4"/>
          <p:cNvSpPr/>
          <p:nvPr/>
        </p:nvSpPr>
        <p:spPr>
          <a:xfrm>
            <a:off x="323528" y="1412776"/>
            <a:ext cx="85689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Question 1:</a:t>
            </a:r>
            <a:r>
              <a:rPr lang="en-GB" dirty="0" smtClean="0">
                <a:solidFill>
                  <a:schemeClr val="tx1"/>
                </a:solidFill>
              </a:rPr>
              <a:t> Would you agree with the analysis made on current market situation and on the major issues affecting cross border trade between Portugal and Spain?</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3200" dirty="0" smtClean="0">
                <a:latin typeface="+mj-lt"/>
                <a:cs typeface="+mj-cs"/>
              </a:rPr>
              <a:t>Summary of answers | Q2 (</a:t>
            </a:r>
            <a:r>
              <a:rPr lang="en-GB" sz="3200" dirty="0" err="1" smtClean="0">
                <a:latin typeface="+mj-lt"/>
                <a:cs typeface="+mj-cs"/>
              </a:rPr>
              <a:t>i</a:t>
            </a:r>
            <a:r>
              <a:rPr lang="en-GB" sz="3200" dirty="0" smtClean="0">
                <a:latin typeface="+mj-lt"/>
                <a:cs typeface="+mj-cs"/>
              </a:rPr>
              <a:t>)</a:t>
            </a:r>
            <a:endParaRPr lang="en-GB" sz="3200" dirty="0">
              <a:latin typeface="+mj-lt"/>
              <a:cs typeface="+mj-cs"/>
            </a:endParaRPr>
          </a:p>
        </p:txBody>
      </p:sp>
      <p:sp>
        <p:nvSpPr>
          <p:cNvPr id="12291" name="Marcador de Posição de Conteúdo 2"/>
          <p:cNvSpPr>
            <a:spLocks noGrp="1"/>
          </p:cNvSpPr>
          <p:nvPr>
            <p:ph idx="4294967295"/>
          </p:nvPr>
        </p:nvSpPr>
        <p:spPr>
          <a:xfrm>
            <a:off x="360040" y="2420888"/>
            <a:ext cx="8748464" cy="4293096"/>
          </a:xfrm>
        </p:spPr>
        <p:txBody>
          <a:bodyPr/>
          <a:lstStyle/>
          <a:p>
            <a:pPr marL="334963" lvl="1" indent="-342900">
              <a:buNone/>
            </a:pPr>
            <a:r>
              <a:rPr lang="en-GB" sz="1800" dirty="0" smtClean="0"/>
              <a:t>European regulatory framework</a:t>
            </a:r>
          </a:p>
          <a:p>
            <a:pPr marL="742950" lvl="2" indent="-342900"/>
            <a:r>
              <a:rPr lang="en-GB" sz="1600" dirty="0" smtClean="0">
                <a:cs typeface="Arial" charset="0"/>
              </a:rPr>
              <a:t>First step of any change in the present Iberian regulatory framework must be the transposition of the European Directives and Regulations</a:t>
            </a:r>
          </a:p>
          <a:p>
            <a:pPr marL="334963" lvl="1" indent="-342900">
              <a:spcBef>
                <a:spcPts val="1200"/>
              </a:spcBef>
              <a:buNone/>
            </a:pPr>
            <a:r>
              <a:rPr lang="en-GB" sz="1800" dirty="0" smtClean="0"/>
              <a:t>CB tariffs should result from general entry-exit transmission tariff methodology</a:t>
            </a:r>
          </a:p>
          <a:p>
            <a:pPr marL="742950" lvl="2" indent="-342900"/>
            <a:r>
              <a:rPr lang="en-GB" sz="1600" dirty="0" smtClean="0">
                <a:cs typeface="Arial" charset="0"/>
              </a:rPr>
              <a:t>They should signal costs and physical constraints </a:t>
            </a:r>
          </a:p>
          <a:p>
            <a:pPr marL="742950" lvl="2" indent="-342900"/>
            <a:r>
              <a:rPr lang="en-GB" sz="1600" dirty="0" smtClean="0">
                <a:cs typeface="Arial" charset="0"/>
              </a:rPr>
              <a:t>Transmission and distribution tariffs should be separated to achieve a better cost allocation</a:t>
            </a:r>
          </a:p>
          <a:p>
            <a:pPr marL="742950" lvl="2" indent="-342900"/>
            <a:r>
              <a:rPr lang="en-GB" sz="1600" dirty="0" smtClean="0">
                <a:cs typeface="Arial" charset="0"/>
              </a:rPr>
              <a:t>Cost and tariff </a:t>
            </a:r>
            <a:r>
              <a:rPr lang="en-GB" sz="1600" dirty="0" err="1" smtClean="0">
                <a:cs typeface="Arial" charset="0"/>
              </a:rPr>
              <a:t>additivity</a:t>
            </a:r>
            <a:r>
              <a:rPr lang="en-GB" sz="1600" dirty="0" smtClean="0">
                <a:cs typeface="Arial" charset="0"/>
              </a:rPr>
              <a:t> should be applied</a:t>
            </a:r>
          </a:p>
          <a:p>
            <a:pPr marL="742950" lvl="2" indent="-342900"/>
            <a:r>
              <a:rPr lang="en-GB" sz="1600" dirty="0" smtClean="0">
                <a:cs typeface="Arial" charset="0"/>
              </a:rPr>
              <a:t>Cross subsidies between activities and between PT and SP must be avoided</a:t>
            </a:r>
          </a:p>
          <a:p>
            <a:pPr marL="742950" lvl="2" indent="-342900"/>
            <a:r>
              <a:rPr lang="en-GB" sz="1600" dirty="0" smtClean="0">
                <a:cs typeface="Arial" charset="0"/>
              </a:rPr>
              <a:t>Each country’s transmission costs must be recovered</a:t>
            </a:r>
          </a:p>
          <a:p>
            <a:pPr marL="742950" lvl="2" indent="-342900"/>
            <a:r>
              <a:rPr lang="en-GB" sz="1600" dirty="0" smtClean="0">
                <a:cs typeface="Arial" charset="0"/>
              </a:rPr>
              <a:t>Security of supply costs (over capacity) should be covered by exit tariffs to consumers</a:t>
            </a:r>
          </a:p>
          <a:p>
            <a:pPr marL="742950" lvl="2" indent="-342900"/>
            <a:endParaRPr lang="en-GB" sz="700" dirty="0" smtClean="0">
              <a:cs typeface="Arial" charset="0"/>
            </a:endParaRPr>
          </a:p>
          <a:p>
            <a:pPr marL="334963" lvl="1" indent="-342900">
              <a:buNone/>
            </a:pPr>
            <a:r>
              <a:rPr lang="en-GB" sz="1800" dirty="0" smtClean="0"/>
              <a:t>Tariff structure harmonization should be achieved</a:t>
            </a:r>
          </a:p>
          <a:p>
            <a:pPr marL="742950" lvl="2" indent="-342900"/>
            <a:r>
              <a:rPr lang="en-GB" sz="1600" dirty="0" smtClean="0">
                <a:cs typeface="Arial" charset="0"/>
              </a:rPr>
              <a:t>Tariff methodology and capacity/commodity split</a:t>
            </a:r>
          </a:p>
          <a:p>
            <a:pPr marL="742950" lvl="2" indent="-342900"/>
            <a:r>
              <a:rPr lang="en-GB" sz="1600" dirty="0" smtClean="0">
                <a:cs typeface="Arial" charset="0"/>
              </a:rPr>
              <a:t>Price definitions (e.g. reserved capacity </a:t>
            </a:r>
            <a:r>
              <a:rPr lang="en-GB" sz="1600" dirty="0" err="1" smtClean="0">
                <a:cs typeface="Arial" charset="0"/>
              </a:rPr>
              <a:t>vs</a:t>
            </a:r>
            <a:r>
              <a:rPr lang="en-GB" sz="1600" dirty="0" smtClean="0">
                <a:cs typeface="Arial" charset="0"/>
              </a:rPr>
              <a:t> past 12M max)</a:t>
            </a:r>
          </a:p>
          <a:p>
            <a:pPr marL="742950" lvl="2" indent="-342900"/>
            <a:r>
              <a:rPr lang="en-GB" sz="1600" dirty="0" smtClean="0">
                <a:cs typeface="Arial" charset="0"/>
              </a:rPr>
              <a:t>Treatment of backhaul flows</a:t>
            </a:r>
            <a:endParaRPr lang="en-GB" sz="1600" strike="sngStrike" dirty="0" smtClean="0">
              <a:cs typeface="Arial" charset="0"/>
            </a:endParaRPr>
          </a:p>
          <a:p>
            <a:pPr marL="742950" lvl="2" indent="-342900"/>
            <a:r>
              <a:rPr lang="en-GB" sz="1600" dirty="0" smtClean="0">
                <a:cs typeface="Arial" charset="0"/>
              </a:rPr>
              <a:t>Elimination of tariff discounts</a:t>
            </a:r>
          </a:p>
          <a:p>
            <a:pPr marL="742950" lvl="2" indent="-342900">
              <a:buNone/>
            </a:pPr>
            <a:r>
              <a:rPr lang="en-GB" sz="1600" strike="sngStrike" dirty="0" smtClean="0">
                <a:solidFill>
                  <a:srgbClr val="FF0000"/>
                </a:solidFill>
                <a:cs typeface="Arial" charset="0"/>
              </a:rPr>
              <a:t> </a:t>
            </a:r>
          </a:p>
        </p:txBody>
      </p:sp>
      <p:sp>
        <p:nvSpPr>
          <p:cNvPr id="5" name="Rectângulo 4"/>
          <p:cNvSpPr/>
          <p:nvPr/>
        </p:nvSpPr>
        <p:spPr>
          <a:xfrm>
            <a:off x="323528" y="1412776"/>
            <a:ext cx="85689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Question 2: </a:t>
            </a:r>
            <a:r>
              <a:rPr lang="en-US" sz="1600" dirty="0" smtClean="0">
                <a:solidFill>
                  <a:schemeClr val="tx1"/>
                </a:solidFill>
              </a:rPr>
              <a:t>How do you think that transmission network costs should be allocated at cross border IP (both in Spain and Portugal), taking into account the defined principles (coherence, transparency, cost recovery and cost </a:t>
            </a:r>
            <a:r>
              <a:rPr lang="en-US" sz="1600" dirty="0" err="1" smtClean="0">
                <a:solidFill>
                  <a:schemeClr val="tx1"/>
                </a:solidFill>
              </a:rPr>
              <a:t>reflectiveness</a:t>
            </a:r>
            <a:r>
              <a:rPr lang="en-US" sz="1600" dirty="0" smtClean="0">
                <a:solidFill>
                  <a:schemeClr val="tx1"/>
                </a:solidFill>
              </a:rPr>
              <a:t>, etc) and the starting situation of the regulatory tariff framework in both countries?</a:t>
            </a:r>
            <a:endParaRPr lang="pt-PT" sz="1600"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3200" dirty="0" smtClean="0">
                <a:latin typeface="+mj-lt"/>
                <a:cs typeface="+mj-cs"/>
              </a:rPr>
              <a:t>Summary of answers | Q2 (ii)</a:t>
            </a:r>
            <a:endParaRPr lang="en-GB" sz="3200" dirty="0">
              <a:latin typeface="+mj-lt"/>
              <a:cs typeface="+mj-cs"/>
            </a:endParaRPr>
          </a:p>
        </p:txBody>
      </p:sp>
      <p:sp>
        <p:nvSpPr>
          <p:cNvPr id="12291" name="Marcador de Posição de Conteúdo 2"/>
          <p:cNvSpPr>
            <a:spLocks noGrp="1"/>
          </p:cNvSpPr>
          <p:nvPr>
            <p:ph idx="4294967295"/>
          </p:nvPr>
        </p:nvSpPr>
        <p:spPr>
          <a:xfrm>
            <a:off x="395536" y="2564904"/>
            <a:ext cx="8748464" cy="4032448"/>
          </a:xfrm>
        </p:spPr>
        <p:txBody>
          <a:bodyPr/>
          <a:lstStyle/>
          <a:p>
            <a:pPr marL="334963" lvl="1" indent="-342900">
              <a:buNone/>
            </a:pPr>
            <a:r>
              <a:rPr lang="en-GB" sz="2000" dirty="0" smtClean="0"/>
              <a:t>Cost transfer away from CBT</a:t>
            </a:r>
          </a:p>
          <a:p>
            <a:pPr marL="742950" lvl="2" indent="-342900"/>
            <a:r>
              <a:rPr lang="en-GB" sz="1800" dirty="0" smtClean="0">
                <a:cs typeface="Arial" charset="0"/>
              </a:rPr>
              <a:t>CB tariff could be reduced by transferring costs to entry points of MIBGAS and lowering exits to customers in the exporting country</a:t>
            </a:r>
          </a:p>
          <a:p>
            <a:pPr marL="1150938" lvl="3" indent="-342900"/>
            <a:r>
              <a:rPr lang="en-US" sz="1600" dirty="0" smtClean="0">
                <a:cs typeface="Arial" charset="0"/>
              </a:rPr>
              <a:t>This transference should be established in both countries under the same objectives and transparent principles.</a:t>
            </a:r>
          </a:p>
          <a:p>
            <a:pPr marL="1150938" lvl="3" indent="-342900"/>
            <a:r>
              <a:rPr lang="en-US" sz="1600" dirty="0" smtClean="0">
                <a:cs typeface="Arial" charset="0"/>
              </a:rPr>
              <a:t>Need to avoid cross-subsidies between systems, detrimental to national users of one of the countries</a:t>
            </a:r>
          </a:p>
          <a:p>
            <a:pPr marL="742950" lvl="2" indent="-342900">
              <a:spcBef>
                <a:spcPts val="600"/>
              </a:spcBef>
            </a:pPr>
            <a:r>
              <a:rPr lang="en-GB" sz="1800" dirty="0" smtClean="0">
                <a:cs typeface="Arial" charset="0"/>
              </a:rPr>
              <a:t>Inter TSO compensation schemes do not signal costs to network users</a:t>
            </a:r>
          </a:p>
          <a:p>
            <a:pPr marL="742950" lvl="2" indent="-342900"/>
            <a:r>
              <a:rPr lang="en-GB" sz="1800" dirty="0" smtClean="0">
                <a:cs typeface="Arial" charset="0"/>
              </a:rPr>
              <a:t>Other comments suggest a compensation mechanism between TSO and the creation of a single Iberian entry-exit zone</a:t>
            </a:r>
            <a:endParaRPr lang="en-GB" sz="2000" dirty="0" smtClean="0"/>
          </a:p>
          <a:p>
            <a:pPr marL="334963" lvl="1" indent="-342900">
              <a:spcBef>
                <a:spcPts val="1200"/>
              </a:spcBef>
              <a:buNone/>
            </a:pPr>
            <a:r>
              <a:rPr lang="en-GB" sz="2000" dirty="0" smtClean="0"/>
              <a:t>Long term view of the CBT</a:t>
            </a:r>
          </a:p>
          <a:p>
            <a:pPr marL="742950" lvl="2" indent="-342900"/>
            <a:r>
              <a:rPr lang="en-GB" sz="1800" dirty="0" smtClean="0">
                <a:cs typeface="Arial" charset="0"/>
              </a:rPr>
              <a:t>Some comments propose the removal of CBT between PT&amp;SP (e.g. electric)</a:t>
            </a:r>
          </a:p>
          <a:p>
            <a:pPr marL="742950" lvl="2" indent="-342900"/>
            <a:r>
              <a:rPr lang="en-GB" sz="1800" dirty="0" smtClean="0">
                <a:cs typeface="Arial" charset="0"/>
              </a:rPr>
              <a:t>Others propose that CBT should be kept</a:t>
            </a:r>
          </a:p>
          <a:p>
            <a:pPr marL="742950" lvl="2" indent="-342900"/>
            <a:endParaRPr lang="en-GB" sz="1800" dirty="0" smtClean="0">
              <a:cs typeface="Arial" charset="0"/>
            </a:endParaRPr>
          </a:p>
          <a:p>
            <a:pPr marL="334963" lvl="1" indent="-342900">
              <a:buNone/>
            </a:pPr>
            <a:endParaRPr lang="en-GB" sz="1800" dirty="0" smtClean="0">
              <a:cs typeface="Arial" charset="0"/>
            </a:endParaRPr>
          </a:p>
          <a:p>
            <a:pPr marL="742950" lvl="2" indent="-342900"/>
            <a:endParaRPr lang="en-GB" sz="1800" dirty="0" smtClean="0">
              <a:cs typeface="Arial" charset="0"/>
            </a:endParaRPr>
          </a:p>
          <a:p>
            <a:pPr marL="742950" lvl="2" indent="-342900"/>
            <a:endParaRPr lang="en-GB" sz="1800" dirty="0" smtClean="0">
              <a:cs typeface="Arial" charset="0"/>
            </a:endParaRPr>
          </a:p>
        </p:txBody>
      </p:sp>
      <p:sp>
        <p:nvSpPr>
          <p:cNvPr id="5" name="Rectângulo 4"/>
          <p:cNvSpPr/>
          <p:nvPr/>
        </p:nvSpPr>
        <p:spPr>
          <a:xfrm>
            <a:off x="323528" y="1412776"/>
            <a:ext cx="85689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Question 2: </a:t>
            </a:r>
            <a:r>
              <a:rPr lang="en-US" sz="1600" dirty="0" smtClean="0">
                <a:solidFill>
                  <a:schemeClr val="tx1"/>
                </a:solidFill>
              </a:rPr>
              <a:t>How do you think that transmission network costs should be allocated at cross border IP (both in Spain and Portugal), taking into account the defined principles (coherence, transparency, cost recovery and cost </a:t>
            </a:r>
            <a:r>
              <a:rPr lang="en-US" sz="1600" dirty="0" err="1" smtClean="0">
                <a:solidFill>
                  <a:schemeClr val="tx1"/>
                </a:solidFill>
              </a:rPr>
              <a:t>reflectiveness</a:t>
            </a:r>
            <a:r>
              <a:rPr lang="en-US" sz="1600" dirty="0" smtClean="0">
                <a:solidFill>
                  <a:schemeClr val="tx1"/>
                </a:solidFill>
              </a:rPr>
              <a:t>, etc) and the starting situation of the regulatory tariff framework in both countries?</a:t>
            </a:r>
            <a:endParaRPr lang="pt-PT" sz="1600"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3200" dirty="0" smtClean="0">
                <a:latin typeface="+mj-lt"/>
                <a:cs typeface="+mj-cs"/>
              </a:rPr>
              <a:t>Summary of answers | Q3 (</a:t>
            </a:r>
            <a:r>
              <a:rPr lang="en-GB" sz="3200" dirty="0" err="1" smtClean="0">
                <a:latin typeface="+mj-lt"/>
                <a:cs typeface="+mj-cs"/>
              </a:rPr>
              <a:t>i</a:t>
            </a:r>
            <a:r>
              <a:rPr lang="en-GB" sz="3200" dirty="0" smtClean="0">
                <a:latin typeface="+mj-lt"/>
                <a:cs typeface="+mj-cs"/>
              </a:rPr>
              <a:t>)</a:t>
            </a:r>
            <a:endParaRPr lang="en-GB" sz="3200" dirty="0">
              <a:latin typeface="+mj-lt"/>
              <a:cs typeface="+mj-cs"/>
            </a:endParaRPr>
          </a:p>
        </p:txBody>
      </p:sp>
      <p:sp>
        <p:nvSpPr>
          <p:cNvPr id="12291" name="Marcador de Posição de Conteúdo 2"/>
          <p:cNvSpPr>
            <a:spLocks noGrp="1"/>
          </p:cNvSpPr>
          <p:nvPr>
            <p:ph idx="4294967295"/>
          </p:nvPr>
        </p:nvSpPr>
        <p:spPr>
          <a:xfrm>
            <a:off x="285720" y="2348880"/>
            <a:ext cx="8858312" cy="4320480"/>
          </a:xfrm>
        </p:spPr>
        <p:txBody>
          <a:bodyPr/>
          <a:lstStyle/>
          <a:p>
            <a:pPr marL="334963" lvl="1" indent="-342900">
              <a:buNone/>
            </a:pPr>
            <a:r>
              <a:rPr lang="en-GB" sz="2000" dirty="0" smtClean="0"/>
              <a:t>Priorities of S-GRI WP2011-14 were confirmed</a:t>
            </a:r>
          </a:p>
          <a:p>
            <a:pPr marL="742950" lvl="2" indent="-342900"/>
            <a:r>
              <a:rPr lang="en-GB" sz="1800" dirty="0" smtClean="0">
                <a:cs typeface="Arial" charset="0"/>
              </a:rPr>
              <a:t>Transposition of EU Directives and Regulations into national law</a:t>
            </a:r>
          </a:p>
          <a:p>
            <a:pPr marL="742950" lvl="2" indent="-342900"/>
            <a:r>
              <a:rPr lang="en-GB" sz="1800" dirty="0" smtClean="0">
                <a:cs typeface="Arial" charset="0"/>
              </a:rPr>
              <a:t>Harmonization of CAM and CMP at the IP</a:t>
            </a:r>
          </a:p>
          <a:p>
            <a:pPr marL="742950" lvl="2" indent="-342900"/>
            <a:r>
              <a:rPr lang="en-GB" sz="1800" dirty="0" smtClean="0">
                <a:cs typeface="Arial" charset="0"/>
              </a:rPr>
              <a:t>Harmonization of balancing rules and incentives</a:t>
            </a:r>
          </a:p>
          <a:p>
            <a:pPr marL="742950" lvl="2" indent="-342900"/>
            <a:r>
              <a:rPr lang="en-GB" sz="1800" dirty="0" smtClean="0">
                <a:cs typeface="Arial" charset="0"/>
              </a:rPr>
              <a:t>Regional investment planning</a:t>
            </a:r>
          </a:p>
          <a:p>
            <a:pPr marL="742950" lvl="2" indent="-342900"/>
            <a:r>
              <a:rPr lang="en-GB" sz="1800" dirty="0" smtClean="0">
                <a:cs typeface="Arial" charset="0"/>
              </a:rPr>
              <a:t>Implementation of common operating license for market agents</a:t>
            </a:r>
          </a:p>
          <a:p>
            <a:pPr marL="742950" lvl="2" indent="-342900"/>
            <a:endParaRPr lang="en-GB" sz="1800" dirty="0" smtClean="0">
              <a:cs typeface="Arial" charset="0"/>
            </a:endParaRPr>
          </a:p>
          <a:p>
            <a:pPr marL="334963" lvl="1" indent="-342900">
              <a:buNone/>
            </a:pPr>
            <a:r>
              <a:rPr lang="en-GB" sz="2000" dirty="0" smtClean="0"/>
              <a:t>Other topics were mentioned with detail proposals</a:t>
            </a:r>
          </a:p>
          <a:p>
            <a:pPr marL="742950" lvl="2" indent="-342900"/>
            <a:r>
              <a:rPr lang="en-GB" sz="1800" dirty="0" smtClean="0">
                <a:cs typeface="Arial" charset="0"/>
              </a:rPr>
              <a:t>Reduction of cross border tariff costs</a:t>
            </a:r>
          </a:p>
          <a:p>
            <a:pPr marL="742950" lvl="2" indent="-342900"/>
            <a:r>
              <a:rPr lang="en-GB" sz="1800" dirty="0" smtClean="0">
                <a:cs typeface="Arial" charset="0"/>
              </a:rPr>
              <a:t>Extend harmonized CAM to other capacity products (longer term) and apply long term cap. booking at PT side to make possible to implement NC</a:t>
            </a:r>
          </a:p>
          <a:p>
            <a:pPr marL="742950" lvl="2" indent="-342900"/>
            <a:r>
              <a:rPr lang="en-GB" sz="1800" dirty="0" smtClean="0">
                <a:cs typeface="Arial" charset="0"/>
              </a:rPr>
              <a:t>Single point of nomination for the IPs</a:t>
            </a:r>
          </a:p>
          <a:p>
            <a:pPr marL="742950" lvl="2" indent="-342900"/>
            <a:r>
              <a:rPr lang="en-GB" sz="1800" dirty="0" smtClean="0">
                <a:cs typeface="Arial" charset="0"/>
              </a:rPr>
              <a:t>Harmonization of capacity payments (annual reserve </a:t>
            </a:r>
            <a:r>
              <a:rPr lang="en-GB" sz="1800" dirty="0" err="1" smtClean="0">
                <a:cs typeface="Arial" charset="0"/>
              </a:rPr>
              <a:t>vs</a:t>
            </a:r>
            <a:r>
              <a:rPr lang="en-GB" sz="1800" dirty="0" smtClean="0">
                <a:cs typeface="Arial" charset="0"/>
              </a:rPr>
              <a:t> past 12M max)</a:t>
            </a:r>
          </a:p>
        </p:txBody>
      </p:sp>
      <p:sp>
        <p:nvSpPr>
          <p:cNvPr id="5" name="Rectângulo 4"/>
          <p:cNvSpPr/>
          <p:nvPr/>
        </p:nvSpPr>
        <p:spPr>
          <a:xfrm>
            <a:off x="323528" y="1412776"/>
            <a:ext cx="85689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3: </a:t>
            </a:r>
            <a:r>
              <a:rPr lang="en-US" dirty="0" smtClean="0">
                <a:solidFill>
                  <a:schemeClr val="tx1"/>
                </a:solidFill>
              </a:rPr>
              <a:t>Which do you feel are the most important aspects where harmonization (apart from the cross border tariffs harmonization) can contribute significantly to short term market integration?</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3200" dirty="0" smtClean="0">
                <a:latin typeface="+mj-lt"/>
                <a:cs typeface="+mj-cs"/>
              </a:rPr>
              <a:t>Summary of answers | Q3 (ii)</a:t>
            </a:r>
            <a:endParaRPr lang="en-GB" sz="3200" dirty="0">
              <a:latin typeface="+mj-lt"/>
              <a:cs typeface="+mj-cs"/>
            </a:endParaRPr>
          </a:p>
        </p:txBody>
      </p:sp>
      <p:sp>
        <p:nvSpPr>
          <p:cNvPr id="12291" name="Marcador de Posição de Conteúdo 2"/>
          <p:cNvSpPr>
            <a:spLocks noGrp="1"/>
          </p:cNvSpPr>
          <p:nvPr>
            <p:ph idx="4294967295"/>
          </p:nvPr>
        </p:nvSpPr>
        <p:spPr>
          <a:xfrm>
            <a:off x="467544" y="2564904"/>
            <a:ext cx="8676456" cy="4104456"/>
          </a:xfrm>
        </p:spPr>
        <p:txBody>
          <a:bodyPr/>
          <a:lstStyle/>
          <a:p>
            <a:pPr marL="334963" lvl="1" indent="-342900">
              <a:buNone/>
            </a:pPr>
            <a:r>
              <a:rPr lang="en-GB" sz="2000" dirty="0" smtClean="0"/>
              <a:t>Some issues would require a longer time frame</a:t>
            </a:r>
          </a:p>
          <a:p>
            <a:pPr marL="742950" lvl="2" indent="-342900"/>
            <a:r>
              <a:rPr lang="en-GB" sz="1800" dirty="0" smtClean="0">
                <a:cs typeface="Arial" charset="0"/>
              </a:rPr>
              <a:t>Adoption of harmonized mechanisms for investment decisions (Open Seasons)</a:t>
            </a:r>
          </a:p>
          <a:p>
            <a:pPr marL="742950" lvl="2" indent="-342900"/>
            <a:r>
              <a:rPr lang="en-GB" sz="1800" dirty="0" smtClean="0">
                <a:cs typeface="Arial" charset="0"/>
              </a:rPr>
              <a:t>Increase operational reserves for system management by TSO</a:t>
            </a:r>
          </a:p>
          <a:p>
            <a:pPr marL="742950" lvl="2" indent="-342900"/>
            <a:r>
              <a:rPr lang="en-GB" sz="1800" dirty="0" smtClean="0">
                <a:cs typeface="Arial" charset="0"/>
              </a:rPr>
              <a:t>Creation of a single Virtual IP between PT&amp;SP</a:t>
            </a:r>
          </a:p>
          <a:p>
            <a:pPr marL="742950" lvl="2" indent="-342900"/>
            <a:r>
              <a:rPr lang="en-GB" sz="1800" dirty="0" smtClean="0">
                <a:cs typeface="Arial" charset="0"/>
              </a:rPr>
              <a:t>Harmonization of security of supply obligations</a:t>
            </a:r>
          </a:p>
          <a:p>
            <a:pPr marL="742950" lvl="2" indent="-342900"/>
            <a:r>
              <a:rPr lang="en-GB" sz="1800" dirty="0" smtClean="0">
                <a:cs typeface="Arial" charset="0"/>
              </a:rPr>
              <a:t>Single Iberian balancing zone</a:t>
            </a:r>
          </a:p>
          <a:p>
            <a:pPr marL="742950" lvl="2" indent="-342900"/>
            <a:r>
              <a:rPr lang="en-GB" sz="1800" dirty="0" smtClean="0">
                <a:cs typeface="Arial" charset="0"/>
              </a:rPr>
              <a:t>Common communication protocols and data formats for TSO</a:t>
            </a:r>
          </a:p>
          <a:p>
            <a:pPr marL="742950" lvl="2" indent="-342900"/>
            <a:endParaRPr lang="en-GB" sz="1800" dirty="0" smtClean="0">
              <a:cs typeface="Arial" charset="0"/>
            </a:endParaRPr>
          </a:p>
        </p:txBody>
      </p:sp>
      <p:sp>
        <p:nvSpPr>
          <p:cNvPr id="5" name="Rectângulo 4"/>
          <p:cNvSpPr/>
          <p:nvPr/>
        </p:nvSpPr>
        <p:spPr>
          <a:xfrm>
            <a:off x="323528" y="1412776"/>
            <a:ext cx="85689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3: </a:t>
            </a:r>
            <a:r>
              <a:rPr lang="en-US" dirty="0" smtClean="0">
                <a:solidFill>
                  <a:schemeClr val="tx1"/>
                </a:solidFill>
              </a:rPr>
              <a:t>Which do you feel are the most important aspects where harmonization (apart from the cross border tariffs harmonization) can contribute significantly to short term market integration?</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3200" dirty="0" smtClean="0">
                <a:latin typeface="+mj-lt"/>
                <a:cs typeface="+mj-cs"/>
              </a:rPr>
              <a:t>Summary of answers | Q4 (</a:t>
            </a:r>
            <a:r>
              <a:rPr lang="en-GB" sz="3200" dirty="0" err="1" smtClean="0">
                <a:latin typeface="+mj-lt"/>
                <a:cs typeface="+mj-cs"/>
              </a:rPr>
              <a:t>i</a:t>
            </a:r>
            <a:r>
              <a:rPr lang="en-GB" sz="3200" dirty="0" smtClean="0">
                <a:latin typeface="+mj-lt"/>
                <a:cs typeface="+mj-cs"/>
              </a:rPr>
              <a:t>)</a:t>
            </a:r>
            <a:endParaRPr lang="en-GB" sz="3200" dirty="0">
              <a:latin typeface="+mj-lt"/>
              <a:cs typeface="+mj-cs"/>
            </a:endParaRPr>
          </a:p>
        </p:txBody>
      </p:sp>
      <p:sp>
        <p:nvSpPr>
          <p:cNvPr id="5" name="Rectângulo 4"/>
          <p:cNvSpPr/>
          <p:nvPr/>
        </p:nvSpPr>
        <p:spPr>
          <a:xfrm>
            <a:off x="323528" y="1340768"/>
            <a:ext cx="85689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4: </a:t>
            </a:r>
            <a:r>
              <a:rPr lang="en-US" dirty="0" smtClean="0">
                <a:solidFill>
                  <a:schemeClr val="tx1"/>
                </a:solidFill>
              </a:rPr>
              <a:t>How would you implement the proposed step-wise approach, aiming for a more integrated market in the longer term?</a:t>
            </a:r>
            <a:endParaRPr lang="pt-PT" dirty="0" smtClean="0">
              <a:solidFill>
                <a:schemeClr val="tx1"/>
              </a:solidFill>
            </a:endParaRPr>
          </a:p>
        </p:txBody>
      </p:sp>
      <p:sp>
        <p:nvSpPr>
          <p:cNvPr id="27" name="Rectângulo 26"/>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28" name="Rectângulo 27"/>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29" name="Rectângulo 28"/>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30" name="Rectângulo 29"/>
          <p:cNvSpPr/>
          <p:nvPr/>
        </p:nvSpPr>
        <p:spPr>
          <a:xfrm>
            <a:off x="7956376"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31" name="Rectângulo 30"/>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
        <p:nvSpPr>
          <p:cNvPr id="32" name="Marcador de Posição de Conteúdo 2"/>
          <p:cNvSpPr txBox="1">
            <a:spLocks/>
          </p:cNvSpPr>
          <p:nvPr/>
        </p:nvSpPr>
        <p:spPr bwMode="gray">
          <a:xfrm>
            <a:off x="467544" y="2348880"/>
            <a:ext cx="8676456" cy="432048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34963" lvl="1" indent="-342900" eaLnBrk="0" hangingPunct="0">
              <a:buClr>
                <a:srgbClr val="005BAB"/>
              </a:buClr>
              <a:buSzPct val="125000"/>
            </a:pPr>
            <a:r>
              <a:rPr lang="en-GB" sz="2000" kern="0" dirty="0" smtClean="0">
                <a:ea typeface="ＭＳ Ｐゴシック" pitchFamily="-108" charset="-128"/>
              </a:rPr>
              <a:t>Agents proposed d</a:t>
            </a:r>
            <a:r>
              <a:rPr kumimoji="0" lang="en-GB" sz="2000" b="0" i="0" u="none" strike="noStrike" kern="0" cap="none" spc="0" normalizeH="0" baseline="0" noProof="0" dirty="0" err="1" smtClean="0">
                <a:ln>
                  <a:noFill/>
                </a:ln>
                <a:solidFill>
                  <a:schemeClr val="tx1"/>
                </a:solidFill>
                <a:effectLst/>
                <a:uLnTx/>
                <a:uFillTx/>
                <a:latin typeface="+mn-lt"/>
                <a:ea typeface="ＭＳ Ｐゴシック" pitchFamily="-108" charset="-128"/>
              </a:rPr>
              <a:t>ifferent</a:t>
            </a:r>
            <a:r>
              <a:rPr kumimoji="0" lang="en-GB" sz="2000" b="0" i="0" u="none" strike="noStrike" kern="0" cap="none" spc="0" normalizeH="0" baseline="0" noProof="0" dirty="0" smtClean="0">
                <a:ln>
                  <a:noFill/>
                </a:ln>
                <a:solidFill>
                  <a:schemeClr val="tx1"/>
                </a:solidFill>
                <a:effectLst/>
                <a:uLnTx/>
                <a:uFillTx/>
                <a:latin typeface="+mn-lt"/>
                <a:ea typeface="ＭＳ Ｐゴシック" pitchFamily="-108" charset="-128"/>
              </a:rPr>
              <a:t> steps, final targets and implementation speeds</a:t>
            </a:r>
          </a:p>
          <a:p>
            <a:pPr marL="334963" lvl="1" indent="-342900" eaLnBrk="0" hangingPunct="0">
              <a:buClr>
                <a:srgbClr val="005BAB"/>
              </a:buClr>
              <a:buSzPct val="125000"/>
            </a:pPr>
            <a:endParaRPr kumimoji="0" lang="en-GB" sz="2000" b="0" i="0" u="none" strike="noStrike" kern="0" cap="none" spc="0" normalizeH="0" baseline="0" noProof="0" dirty="0" smtClean="0">
              <a:ln>
                <a:noFill/>
              </a:ln>
              <a:solidFill>
                <a:schemeClr val="tx1"/>
              </a:solidFill>
              <a:effectLst/>
              <a:uLnTx/>
              <a:uFillTx/>
              <a:latin typeface="+mn-lt"/>
              <a:ea typeface="ＭＳ Ｐゴシック" pitchFamily="-108" charset="-128"/>
            </a:endParaRPr>
          </a:p>
          <a:p>
            <a:pPr marL="334963" lvl="1" indent="-342900" eaLnBrk="0" hangingPunct="0">
              <a:buClr>
                <a:srgbClr val="005BAB"/>
              </a:buClr>
              <a:buSzPct val="125000"/>
            </a:pPr>
            <a:r>
              <a:rPr lang="en-GB" sz="2000" kern="0" dirty="0" smtClean="0">
                <a:latin typeface="+mn-lt"/>
                <a:ea typeface="ＭＳ Ｐゴシック" pitchFamily="-108" charset="-128"/>
              </a:rPr>
              <a:t>Strategies can be arranged in several types:</a:t>
            </a:r>
            <a:endParaRPr kumimoji="0" lang="en-GB" sz="2000" b="0" i="0" u="none" strike="noStrike" kern="0" cap="none" spc="0" normalizeH="0" baseline="0" noProof="0" dirty="0" smtClean="0">
              <a:ln>
                <a:noFill/>
              </a:ln>
              <a:solidFill>
                <a:schemeClr val="tx1"/>
              </a:solidFill>
              <a:effectLst/>
              <a:uLnTx/>
              <a:uFillTx/>
              <a:latin typeface="+mn-lt"/>
              <a:ea typeface="ＭＳ Ｐゴシック" pitchFamily="-108" charset="-128"/>
            </a:endParaRPr>
          </a:p>
          <a:p>
            <a:pPr marL="742950" marR="0" lvl="2" indent="-342900" algn="l" defTabSz="914400" rtl="0" eaLnBrk="0" fontAlgn="base" latinLnBrk="0" hangingPunct="0">
              <a:lnSpc>
                <a:spcPct val="100000"/>
              </a:lnSpc>
              <a:spcBef>
                <a:spcPct val="0"/>
              </a:spcBef>
              <a:spcAft>
                <a:spcPct val="0"/>
              </a:spcAft>
              <a:buClr>
                <a:srgbClr val="005BAB"/>
              </a:buClr>
              <a:buSzTx/>
              <a:buFont typeface="Arial" charset="0"/>
              <a:buChar char="•"/>
              <a:tabLst/>
              <a:defRPr/>
            </a:pPr>
            <a:r>
              <a:rPr kumimoji="0" lang="en-GB" sz="1800" b="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rPr>
              <a:t>A</a:t>
            </a:r>
            <a:r>
              <a:rPr kumimoji="0" lang="en-US" sz="1800" b="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rPr>
              <a:t>: </a:t>
            </a:r>
            <a:r>
              <a:rPr kumimoji="0" lang="en-US" sz="160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rPr>
              <a:t>the most conservative. Ends w/ harmonization of CAM,</a:t>
            </a:r>
            <a:r>
              <a:rPr kumimoji="0" lang="en-US" sz="1600" i="0" u="none" strike="noStrike" kern="0" cap="none" spc="0" normalizeH="0" noProof="0" dirty="0" smtClean="0">
                <a:ln>
                  <a:noFill/>
                </a:ln>
                <a:solidFill>
                  <a:schemeClr val="tx1"/>
                </a:solidFill>
                <a:effectLst/>
                <a:uLnTx/>
                <a:uFillTx/>
                <a:latin typeface="+mn-lt"/>
                <a:ea typeface="ＭＳ Ｐゴシック" pitchFamily="-108" charset="-128"/>
                <a:cs typeface="Arial" charset="0"/>
              </a:rPr>
              <a:t> CMP and tariff principals.</a:t>
            </a:r>
            <a:endParaRPr lang="en-US" kern="0" dirty="0" smtClean="0">
              <a:latin typeface="+mn-lt"/>
              <a:ea typeface="ＭＳ Ｐゴシック" pitchFamily="-108" charset="-128"/>
              <a:cs typeface="Arial" charset="0"/>
            </a:endParaRPr>
          </a:p>
          <a:p>
            <a:pPr marL="742950" lvl="2" indent="-342900" eaLnBrk="0" hangingPunct="0">
              <a:buClr>
                <a:srgbClr val="005BAB"/>
              </a:buClr>
              <a:buFont typeface="Arial" charset="0"/>
              <a:buChar char="•"/>
            </a:pPr>
            <a:r>
              <a:rPr lang="en-US" kern="0" dirty="0" smtClean="0">
                <a:latin typeface="+mn-lt"/>
                <a:ea typeface="ＭＳ Ｐゴシック" pitchFamily="-108" charset="-128"/>
                <a:cs typeface="Arial" charset="0"/>
              </a:rPr>
              <a:t>B: </a:t>
            </a:r>
            <a:r>
              <a:rPr lang="en-US" sz="1600" kern="0" dirty="0" smtClean="0">
                <a:latin typeface="+mn-lt"/>
                <a:ea typeface="ＭＳ Ｐゴシック" pitchFamily="-108" charset="-128"/>
                <a:cs typeface="Arial" charset="0"/>
              </a:rPr>
              <a:t>Also conservative. Includes the proposal of reducing CB tariffs.</a:t>
            </a:r>
            <a:endParaRPr lang="en-US" kern="0" dirty="0" smtClean="0">
              <a:latin typeface="+mn-lt"/>
              <a:ea typeface="ＭＳ Ｐゴシック" pitchFamily="-108" charset="-128"/>
              <a:cs typeface="Arial" charset="0"/>
            </a:endParaRPr>
          </a:p>
          <a:p>
            <a:pPr marL="742950" lvl="2" indent="-342900" eaLnBrk="0" hangingPunct="0">
              <a:buClr>
                <a:srgbClr val="005BAB"/>
              </a:buClr>
              <a:buFont typeface="Arial" charset="0"/>
              <a:buChar char="•"/>
            </a:pPr>
            <a:r>
              <a:rPr lang="en-US" kern="0" dirty="0" smtClean="0">
                <a:latin typeface="+mn-lt"/>
                <a:ea typeface="ＭＳ Ｐゴシック" pitchFamily="-108" charset="-128"/>
                <a:cs typeface="Arial" charset="0"/>
              </a:rPr>
              <a:t>C: </a:t>
            </a:r>
            <a:r>
              <a:rPr lang="en-US" sz="1600" kern="0" dirty="0" smtClean="0">
                <a:latin typeface="+mn-lt"/>
                <a:ea typeface="ＭＳ Ｐゴシック" pitchFamily="-108" charset="-128"/>
                <a:cs typeface="Arial" charset="0"/>
              </a:rPr>
              <a:t>Includes CB tariff elimination in the long term and one Iberian hub.</a:t>
            </a:r>
            <a:endParaRPr lang="en-US" kern="0" dirty="0" smtClean="0">
              <a:latin typeface="+mn-lt"/>
              <a:ea typeface="ＭＳ Ｐゴシック" pitchFamily="-108" charset="-128"/>
              <a:cs typeface="Arial" charset="0"/>
            </a:endParaRPr>
          </a:p>
          <a:p>
            <a:pPr marL="742950" lvl="2" indent="-342900" eaLnBrk="0" hangingPunct="0">
              <a:buClr>
                <a:srgbClr val="005BAB"/>
              </a:buClr>
              <a:buFont typeface="Arial" charset="0"/>
              <a:buChar char="•"/>
            </a:pPr>
            <a:r>
              <a:rPr lang="en-US" kern="0" dirty="0" smtClean="0">
                <a:latin typeface="+mn-lt"/>
                <a:ea typeface="ＭＳ Ｐゴシック" pitchFamily="-108" charset="-128"/>
                <a:cs typeface="Arial" charset="0"/>
              </a:rPr>
              <a:t>D: </a:t>
            </a:r>
            <a:r>
              <a:rPr lang="en-US" sz="1600" kern="0" dirty="0" smtClean="0">
                <a:latin typeface="+mn-lt"/>
                <a:ea typeface="ＭＳ Ｐゴシック" pitchFamily="-108" charset="-128"/>
                <a:cs typeface="Arial" charset="0"/>
              </a:rPr>
              <a:t>The more forward looking strategies include the merger of the 2 Iberian balancing areas and entry-exit zones. This strategy, though ambitious, proposes small incremental steps.</a:t>
            </a:r>
            <a:endParaRPr lang="en-US" kern="0" dirty="0" smtClean="0">
              <a:latin typeface="+mn-lt"/>
              <a:ea typeface="ＭＳ Ｐゴシック" pitchFamily="-108" charset="-128"/>
              <a:cs typeface="Arial" charset="0"/>
            </a:endParaRPr>
          </a:p>
          <a:p>
            <a:pPr marL="742950" lvl="2" indent="-342900" eaLnBrk="0" hangingPunct="0">
              <a:buClr>
                <a:srgbClr val="005BAB"/>
              </a:buClr>
              <a:buFont typeface="Arial" charset="0"/>
              <a:buChar char="•"/>
            </a:pPr>
            <a:r>
              <a:rPr lang="en-US" kern="0" dirty="0" smtClean="0">
                <a:latin typeface="+mn-lt"/>
                <a:ea typeface="ＭＳ Ｐゴシック" pitchFamily="-108" charset="-128"/>
                <a:cs typeface="Arial" charset="0"/>
              </a:rPr>
              <a:t>E: </a:t>
            </a:r>
            <a:r>
              <a:rPr lang="en-US" sz="1600" kern="0" dirty="0" smtClean="0">
                <a:latin typeface="+mn-lt"/>
                <a:ea typeface="ＭＳ Ｐゴシック" pitchFamily="-108" charset="-128"/>
                <a:cs typeface="Arial" charset="0"/>
              </a:rPr>
              <a:t>Ambitious goals and fast moving.</a:t>
            </a:r>
          </a:p>
          <a:p>
            <a:pPr marL="742950" lvl="2" indent="-342900" eaLnBrk="0" hangingPunct="0">
              <a:buClr>
                <a:srgbClr val="005BAB"/>
              </a:buClr>
              <a:buFont typeface="Arial" charset="0"/>
              <a:buChar char="•"/>
            </a:pPr>
            <a:endParaRPr lang="en-US" kern="0" dirty="0" smtClean="0">
              <a:latin typeface="+mn-lt"/>
              <a:ea typeface="ＭＳ Ｐゴシック" pitchFamily="-108" charset="-128"/>
              <a:cs typeface="Arial" charset="0"/>
            </a:endParaRPr>
          </a:p>
          <a:p>
            <a:pPr marL="334963" lvl="1" indent="-342900" eaLnBrk="0" hangingPunct="0">
              <a:buClr>
                <a:srgbClr val="005BAB"/>
              </a:buClr>
              <a:buSzPct val="125000"/>
            </a:pPr>
            <a:r>
              <a:rPr lang="en-GB" sz="2000" kern="0" dirty="0" smtClean="0">
                <a:latin typeface="+mn-lt"/>
                <a:ea typeface="ＭＳ Ｐゴシック" pitchFamily="-108" charset="-128"/>
              </a:rPr>
              <a:t>For the first three tasks there is a general agreement between all comments. Most comments also propose the reduction of CB tariffs</a:t>
            </a:r>
          </a:p>
          <a:p>
            <a:pPr marL="742950" marR="0" lvl="2" indent="-342900" algn="l" defTabSz="914400" rtl="0" eaLnBrk="0" fontAlgn="base" latinLnBrk="0" hangingPunct="0">
              <a:lnSpc>
                <a:spcPct val="100000"/>
              </a:lnSpc>
              <a:spcBef>
                <a:spcPct val="0"/>
              </a:spcBef>
              <a:spcAft>
                <a:spcPct val="0"/>
              </a:spcAft>
              <a:buClr>
                <a:srgbClr val="005BAB"/>
              </a:buClr>
              <a:buSzTx/>
              <a:buFont typeface="Arial" charset="0"/>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3200" dirty="0" smtClean="0">
                <a:latin typeface="+mj-lt"/>
                <a:cs typeface="+mj-cs"/>
              </a:rPr>
              <a:t>Summary of answers | Q4 (ii)</a:t>
            </a:r>
            <a:endParaRPr lang="en-GB" sz="3200" dirty="0">
              <a:latin typeface="+mj-lt"/>
              <a:cs typeface="+mj-cs"/>
            </a:endParaRPr>
          </a:p>
        </p:txBody>
      </p:sp>
      <p:graphicFrame>
        <p:nvGraphicFramePr>
          <p:cNvPr id="7" name="Marcador de Posição de Conteúdo 6"/>
          <p:cNvGraphicFramePr>
            <a:graphicFrameLocks noGrp="1"/>
          </p:cNvGraphicFramePr>
          <p:nvPr>
            <p:ph idx="4294967295"/>
          </p:nvPr>
        </p:nvGraphicFramePr>
        <p:xfrm>
          <a:off x="323527" y="2348880"/>
          <a:ext cx="8568953" cy="4508399"/>
        </p:xfrm>
        <a:graphic>
          <a:graphicData uri="http://schemas.openxmlformats.org/drawingml/2006/table">
            <a:tbl>
              <a:tblPr firstRow="1" bandRow="1">
                <a:tableStyleId>{5C22544A-7EE6-4342-B048-85BDC9FD1C3A}</a:tableStyleId>
              </a:tblPr>
              <a:tblGrid>
                <a:gridCol w="4752528"/>
                <a:gridCol w="763285"/>
                <a:gridCol w="763285"/>
                <a:gridCol w="763285"/>
                <a:gridCol w="763285"/>
                <a:gridCol w="763285"/>
              </a:tblGrid>
              <a:tr h="389018">
                <a:tc>
                  <a:txBody>
                    <a:bodyPr/>
                    <a:lstStyle/>
                    <a:p>
                      <a:r>
                        <a:rPr lang="en-GB" sz="1400" noProof="0" dirty="0" smtClean="0"/>
                        <a:t>Proposed road map</a:t>
                      </a:r>
                      <a:endParaRPr lang="en-GB" sz="1400" noProof="0" dirty="0"/>
                    </a:p>
                  </a:txBody>
                  <a:tcPr/>
                </a:tc>
                <a:tc>
                  <a:txBody>
                    <a:bodyPr/>
                    <a:lstStyle/>
                    <a:p>
                      <a:pPr algn="ctr"/>
                      <a:r>
                        <a:rPr lang="en-GB" sz="1400" b="1" noProof="0" dirty="0" smtClean="0"/>
                        <a:t>A</a:t>
                      </a:r>
                      <a:endParaRPr lang="en-GB" sz="1400" b="1" noProof="0" dirty="0"/>
                    </a:p>
                  </a:txBody>
                  <a:tcPr/>
                </a:tc>
                <a:tc>
                  <a:txBody>
                    <a:bodyPr/>
                    <a:lstStyle/>
                    <a:p>
                      <a:pPr algn="ctr"/>
                      <a:r>
                        <a:rPr lang="en-GB" sz="1400" b="1" noProof="0" dirty="0" smtClean="0"/>
                        <a:t>B</a:t>
                      </a:r>
                      <a:endParaRPr lang="en-GB" sz="1400" b="1" noProof="0" dirty="0"/>
                    </a:p>
                  </a:txBody>
                  <a:tcPr/>
                </a:tc>
                <a:tc>
                  <a:txBody>
                    <a:bodyPr/>
                    <a:lstStyle/>
                    <a:p>
                      <a:pPr algn="ctr"/>
                      <a:r>
                        <a:rPr lang="en-GB" sz="1400" b="1" noProof="0" dirty="0" smtClean="0"/>
                        <a:t>C</a:t>
                      </a:r>
                      <a:endParaRPr lang="en-GB" sz="1400" b="1" noProof="0" dirty="0"/>
                    </a:p>
                  </a:txBody>
                  <a:tcPr/>
                </a:tc>
                <a:tc>
                  <a:txBody>
                    <a:bodyPr/>
                    <a:lstStyle/>
                    <a:p>
                      <a:pPr algn="ctr"/>
                      <a:r>
                        <a:rPr lang="en-GB" sz="1400" b="1" noProof="0" dirty="0" smtClean="0"/>
                        <a:t>D</a:t>
                      </a:r>
                      <a:endParaRPr lang="en-GB" sz="1400" b="1" noProof="0" dirty="0"/>
                    </a:p>
                  </a:txBody>
                  <a:tcPr/>
                </a:tc>
                <a:tc>
                  <a:txBody>
                    <a:bodyPr/>
                    <a:lstStyle/>
                    <a:p>
                      <a:pPr algn="ctr"/>
                      <a:r>
                        <a:rPr lang="en-GB" sz="1400" b="1" noProof="0" dirty="0" smtClean="0"/>
                        <a:t>E</a:t>
                      </a:r>
                      <a:endParaRPr lang="en-GB" sz="1400" b="1" noProof="0" dirty="0"/>
                    </a:p>
                  </a:txBody>
                  <a:tcPr/>
                </a:tc>
              </a:tr>
              <a:tr h="389018">
                <a:tc>
                  <a:txBody>
                    <a:bodyPr/>
                    <a:lstStyle/>
                    <a:p>
                      <a:r>
                        <a:rPr lang="en-GB" sz="1400" noProof="0" dirty="0" smtClean="0"/>
                        <a:t>EU Gas Dir.&amp; </a:t>
                      </a:r>
                      <a:r>
                        <a:rPr lang="en-GB" sz="1400" noProof="0" dirty="0" err="1" smtClean="0"/>
                        <a:t>Regs</a:t>
                      </a:r>
                      <a:r>
                        <a:rPr lang="en-GB" sz="1400" noProof="0" dirty="0" smtClean="0"/>
                        <a:t>. transposition</a:t>
                      </a:r>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991197">
                <a:tc>
                  <a:txBody>
                    <a:bodyPr/>
                    <a:lstStyle/>
                    <a:p>
                      <a:r>
                        <a:rPr lang="en-GB" sz="1400" noProof="0" dirty="0" smtClean="0"/>
                        <a:t>New tariff system in</a:t>
                      </a:r>
                      <a:r>
                        <a:rPr lang="en-GB" sz="1400" baseline="0" noProof="0" dirty="0" smtClean="0"/>
                        <a:t> SP</a:t>
                      </a:r>
                      <a:r>
                        <a:rPr lang="en-GB" sz="1400" baseline="0" noProof="0" dirty="0" smtClean="0">
                          <a:solidFill>
                            <a:srgbClr val="FF0000"/>
                          </a:solidFill>
                        </a:rPr>
                        <a:t> </a:t>
                      </a:r>
                      <a:r>
                        <a:rPr lang="en-GB" sz="1400" baseline="0" noProof="0" dirty="0" smtClean="0">
                          <a:solidFill>
                            <a:schemeClr val="tx1"/>
                          </a:solidFill>
                        </a:rPr>
                        <a:t>and improvement in PT tariffs</a:t>
                      </a:r>
                    </a:p>
                    <a:p>
                      <a:r>
                        <a:rPr lang="en-GB" sz="1400" noProof="0" dirty="0" smtClean="0"/>
                        <a:t>Decoupled</a:t>
                      </a:r>
                      <a:r>
                        <a:rPr lang="en-GB" sz="1400" baseline="0" noProof="0" dirty="0" smtClean="0"/>
                        <a:t> </a:t>
                      </a:r>
                      <a:r>
                        <a:rPr lang="en-GB" sz="1400" noProof="0" dirty="0" smtClean="0"/>
                        <a:t>E-E tariff system, Additive tariffs</a:t>
                      </a:r>
                    </a:p>
                    <a:p>
                      <a:r>
                        <a:rPr lang="en-GB" sz="1400" noProof="0" dirty="0" smtClean="0"/>
                        <a:t>No</a:t>
                      </a:r>
                      <a:r>
                        <a:rPr lang="en-GB" sz="1400" baseline="0" noProof="0" dirty="0" smtClean="0"/>
                        <a:t> cross subs, transparent cost allocation; Tariff sufficiency</a:t>
                      </a:r>
                      <a:endParaRPr lang="en-GB" sz="1400" noProof="0" dirty="0" smtClean="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767378">
                <a:tc>
                  <a:txBody>
                    <a:bodyPr/>
                    <a:lstStyle/>
                    <a:p>
                      <a:r>
                        <a:rPr lang="en-GB" sz="1400" noProof="0" dirty="0" smtClean="0"/>
                        <a:t>Harmonize</a:t>
                      </a:r>
                      <a:r>
                        <a:rPr lang="en-GB" sz="1400" baseline="0" noProof="0" dirty="0" smtClean="0"/>
                        <a:t> </a:t>
                      </a:r>
                      <a:r>
                        <a:rPr lang="en-GB" sz="1400" noProof="0" dirty="0" smtClean="0"/>
                        <a:t>CAM &amp; CMP</a:t>
                      </a:r>
                      <a:endParaRPr lang="en-GB" sz="1400" baseline="0" noProof="0" dirty="0" smtClean="0"/>
                    </a:p>
                    <a:p>
                      <a:r>
                        <a:rPr lang="en-GB" sz="1400" noProof="0" dirty="0" smtClean="0"/>
                        <a:t>Harmonize</a:t>
                      </a:r>
                      <a:r>
                        <a:rPr lang="en-GB" sz="1400" baseline="0" noProof="0" dirty="0" smtClean="0"/>
                        <a:t> Balancing rules (Network Codes)</a:t>
                      </a:r>
                    </a:p>
                    <a:p>
                      <a:r>
                        <a:rPr lang="en-GB" sz="1400" noProof="0" dirty="0" smtClean="0"/>
                        <a:t>Transitory market-making</a:t>
                      </a:r>
                      <a:r>
                        <a:rPr lang="en-GB" sz="1400" baseline="0" noProof="0" dirty="0" smtClean="0"/>
                        <a:t> </a:t>
                      </a:r>
                      <a:r>
                        <a:rPr lang="en-GB" sz="1400" noProof="0" dirty="0" smtClean="0"/>
                        <a:t>measures</a:t>
                      </a:r>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4157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t>Reduce CB Tariffs (ITC, cost transf. to entries</a:t>
                      </a:r>
                      <a:r>
                        <a:rPr lang="en-GB" sz="1400" baseline="0" noProof="0" dirty="0" smtClean="0"/>
                        <a:t>, discounts)</a:t>
                      </a:r>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389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noProof="0" dirty="0" smtClean="0"/>
                        <a:t>CB tariff elimination (no economic border)</a:t>
                      </a:r>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389018">
                <a:tc>
                  <a:txBody>
                    <a:bodyPr/>
                    <a:lstStyle/>
                    <a:p>
                      <a:r>
                        <a:rPr lang="en-GB" sz="1400" baseline="0" noProof="0" dirty="0" smtClean="0"/>
                        <a:t>VIP between PT&amp;SP</a:t>
                      </a:r>
                    </a:p>
                  </a:txBody>
                  <a:tcPr/>
                </a:tc>
                <a:tc>
                  <a:txBody>
                    <a:bodyPr/>
                    <a:lstStyle/>
                    <a:p>
                      <a:pPr algn="ctr"/>
                      <a:endParaRPr lang="en-GB" sz="1400" b="1" noProof="0" dirty="0"/>
                    </a:p>
                  </a:txBody>
                  <a:tcPr/>
                </a:tc>
                <a:tc>
                  <a:txBody>
                    <a:bodyPr/>
                    <a:lstStyle/>
                    <a:p>
                      <a:pPr algn="ctr"/>
                      <a:endParaRPr lang="en-GB" sz="1400" b="1" noProof="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389018">
                <a:tc>
                  <a:txBody>
                    <a:bodyPr/>
                    <a:lstStyle/>
                    <a:p>
                      <a:r>
                        <a:rPr lang="en-GB" sz="1400" noProof="0" dirty="0" smtClean="0"/>
                        <a:t>Single HUB w/ 2 balancing</a:t>
                      </a:r>
                      <a:r>
                        <a:rPr lang="en-GB" sz="1400" baseline="0" noProof="0" dirty="0" smtClean="0"/>
                        <a:t> zones (1 EE zone)</a:t>
                      </a:r>
                      <a:endParaRPr lang="en-GB" sz="1400" noProof="0" dirty="0" smtClean="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389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t>Single balancing</a:t>
                      </a:r>
                      <a:r>
                        <a:rPr lang="en-GB" sz="1400" baseline="0" noProof="0" dirty="0" smtClean="0"/>
                        <a:t> zone, single EE area</a:t>
                      </a:r>
                      <a:endParaRPr lang="en-GB" sz="1400" noProof="0" dirty="0" smtClean="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bl>
          </a:graphicData>
        </a:graphic>
      </p:graphicFrame>
      <p:sp>
        <p:nvSpPr>
          <p:cNvPr id="5" name="Rectângulo 4"/>
          <p:cNvSpPr/>
          <p:nvPr/>
        </p:nvSpPr>
        <p:spPr>
          <a:xfrm>
            <a:off x="323528" y="1340768"/>
            <a:ext cx="85689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4: </a:t>
            </a:r>
            <a:r>
              <a:rPr lang="en-US" dirty="0" smtClean="0">
                <a:solidFill>
                  <a:schemeClr val="tx1"/>
                </a:solidFill>
              </a:rPr>
              <a:t>How would you implement the proposed step-wise approach, aiming for a more integrated market in the longer term?</a:t>
            </a:r>
            <a:endParaRPr lang="pt-PT" dirty="0" smtClean="0">
              <a:solidFill>
                <a:schemeClr val="tx1"/>
              </a:solidFill>
            </a:endParaRPr>
          </a:p>
        </p:txBody>
      </p:sp>
      <p:sp>
        <p:nvSpPr>
          <p:cNvPr id="8" name="Rectângulo arredondado 7"/>
          <p:cNvSpPr/>
          <p:nvPr/>
        </p:nvSpPr>
        <p:spPr>
          <a:xfrm>
            <a:off x="5220072" y="2757048"/>
            <a:ext cx="504056" cy="129614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9" name="Rectângulo arredondado 8"/>
          <p:cNvSpPr/>
          <p:nvPr/>
        </p:nvSpPr>
        <p:spPr>
          <a:xfrm>
            <a:off x="5976248" y="2757048"/>
            <a:ext cx="504056" cy="129614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10" name="Rectângulo arredondado 9"/>
          <p:cNvSpPr/>
          <p:nvPr/>
        </p:nvSpPr>
        <p:spPr>
          <a:xfrm>
            <a:off x="6732240" y="2757048"/>
            <a:ext cx="504056" cy="201622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11" name="Rectângulo arredondado 10"/>
          <p:cNvSpPr/>
          <p:nvPr/>
        </p:nvSpPr>
        <p:spPr>
          <a:xfrm>
            <a:off x="8244408" y="2757048"/>
            <a:ext cx="470996" cy="202927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13" name="Rectângulo arredondado 12"/>
          <p:cNvSpPr/>
          <p:nvPr/>
        </p:nvSpPr>
        <p:spPr>
          <a:xfrm>
            <a:off x="7500264" y="2757048"/>
            <a:ext cx="504056" cy="201622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14" name="Rectângulo arredondado 13"/>
          <p:cNvSpPr/>
          <p:nvPr/>
        </p:nvSpPr>
        <p:spPr>
          <a:xfrm>
            <a:off x="5220072" y="4125200"/>
            <a:ext cx="504056" cy="64807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2</a:t>
            </a:r>
            <a:endParaRPr lang="pt-PT" b="1" dirty="0">
              <a:solidFill>
                <a:schemeClr val="tx1"/>
              </a:solidFill>
            </a:endParaRPr>
          </a:p>
        </p:txBody>
      </p:sp>
      <p:sp>
        <p:nvSpPr>
          <p:cNvPr id="15" name="Rectângulo arredondado 14"/>
          <p:cNvSpPr/>
          <p:nvPr/>
        </p:nvSpPr>
        <p:spPr>
          <a:xfrm>
            <a:off x="5976248" y="4125200"/>
            <a:ext cx="504056" cy="64807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2</a:t>
            </a:r>
            <a:endParaRPr lang="pt-PT" b="1" dirty="0">
              <a:solidFill>
                <a:schemeClr val="tx1"/>
              </a:solidFill>
            </a:endParaRPr>
          </a:p>
        </p:txBody>
      </p:sp>
      <p:sp>
        <p:nvSpPr>
          <p:cNvPr id="17" name="Rectângulo arredondado 16"/>
          <p:cNvSpPr/>
          <p:nvPr/>
        </p:nvSpPr>
        <p:spPr>
          <a:xfrm>
            <a:off x="6732240" y="4917288"/>
            <a:ext cx="504056" cy="36004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2</a:t>
            </a:r>
            <a:endParaRPr lang="pt-PT" b="1" dirty="0">
              <a:solidFill>
                <a:schemeClr val="tx1"/>
              </a:solidFill>
            </a:endParaRPr>
          </a:p>
        </p:txBody>
      </p:sp>
      <p:sp>
        <p:nvSpPr>
          <p:cNvPr id="18" name="Rectângulo arredondado 17"/>
          <p:cNvSpPr/>
          <p:nvPr/>
        </p:nvSpPr>
        <p:spPr>
          <a:xfrm>
            <a:off x="7500264" y="4917288"/>
            <a:ext cx="504056" cy="36004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2</a:t>
            </a:r>
            <a:endParaRPr lang="pt-PT" b="1">
              <a:solidFill>
                <a:schemeClr val="tx1"/>
              </a:solidFill>
            </a:endParaRPr>
          </a:p>
        </p:txBody>
      </p:sp>
      <p:sp>
        <p:nvSpPr>
          <p:cNvPr id="20" name="Rectângulo arredondado 19"/>
          <p:cNvSpPr/>
          <p:nvPr/>
        </p:nvSpPr>
        <p:spPr>
          <a:xfrm>
            <a:off x="6732240" y="5325272"/>
            <a:ext cx="504056" cy="1104184"/>
          </a:xfrm>
          <a:prstGeom prst="roundRect">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3</a:t>
            </a:r>
            <a:endParaRPr lang="pt-PT" b="1">
              <a:solidFill>
                <a:schemeClr val="tx1"/>
              </a:solidFill>
            </a:endParaRPr>
          </a:p>
        </p:txBody>
      </p:sp>
      <p:sp>
        <p:nvSpPr>
          <p:cNvPr id="22" name="Rectângulo arredondado 21"/>
          <p:cNvSpPr/>
          <p:nvPr/>
        </p:nvSpPr>
        <p:spPr>
          <a:xfrm>
            <a:off x="7500264" y="5325272"/>
            <a:ext cx="504056" cy="312096"/>
          </a:xfrm>
          <a:prstGeom prst="roundRect">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3</a:t>
            </a:r>
            <a:endParaRPr lang="pt-PT" b="1">
              <a:solidFill>
                <a:schemeClr val="tx1"/>
              </a:solidFill>
            </a:endParaRPr>
          </a:p>
        </p:txBody>
      </p:sp>
      <p:sp>
        <p:nvSpPr>
          <p:cNvPr id="23" name="Rectângulo arredondado 22"/>
          <p:cNvSpPr/>
          <p:nvPr/>
        </p:nvSpPr>
        <p:spPr>
          <a:xfrm>
            <a:off x="7500264" y="6477400"/>
            <a:ext cx="504056" cy="312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4</a:t>
            </a:r>
            <a:endParaRPr lang="pt-PT" b="1">
              <a:solidFill>
                <a:schemeClr val="tx1"/>
              </a:solidFill>
            </a:endParaRPr>
          </a:p>
        </p:txBody>
      </p:sp>
      <p:sp>
        <p:nvSpPr>
          <p:cNvPr id="24" name="Rectângulo arredondado 23"/>
          <p:cNvSpPr/>
          <p:nvPr/>
        </p:nvSpPr>
        <p:spPr>
          <a:xfrm>
            <a:off x="8244408" y="6477400"/>
            <a:ext cx="504056" cy="312096"/>
          </a:xfrm>
          <a:prstGeom prst="roundRect">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3</a:t>
            </a:r>
            <a:endParaRPr lang="pt-PT" b="1">
              <a:solidFill>
                <a:schemeClr val="tx1"/>
              </a:solidFill>
            </a:endParaRPr>
          </a:p>
        </p:txBody>
      </p:sp>
      <p:sp>
        <p:nvSpPr>
          <p:cNvPr id="25" name="Rectângulo arredondado 24"/>
          <p:cNvSpPr/>
          <p:nvPr/>
        </p:nvSpPr>
        <p:spPr>
          <a:xfrm>
            <a:off x="5976248" y="4917288"/>
            <a:ext cx="504056" cy="360040"/>
          </a:xfrm>
          <a:prstGeom prst="roundRect">
            <a:avLst/>
          </a:prstGeom>
          <a:noFill/>
          <a:ln w="38100">
            <a:solidFill>
              <a:srgbClr val="0033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3</a:t>
            </a:r>
            <a:endParaRPr lang="pt-PT" b="1" dirty="0">
              <a:solidFill>
                <a:schemeClr val="tx1"/>
              </a:solidFill>
            </a:endParaRPr>
          </a:p>
        </p:txBody>
      </p:sp>
      <p:sp>
        <p:nvSpPr>
          <p:cNvPr id="26" name="CaixaDeTexto 25"/>
          <p:cNvSpPr txBox="1"/>
          <p:nvPr/>
        </p:nvSpPr>
        <p:spPr>
          <a:xfrm>
            <a:off x="5580112" y="2051556"/>
            <a:ext cx="3142848" cy="369332"/>
          </a:xfrm>
          <a:prstGeom prst="rect">
            <a:avLst/>
          </a:prstGeom>
          <a:noFill/>
        </p:spPr>
        <p:txBody>
          <a:bodyPr wrap="none" rtlCol="0">
            <a:spAutoFit/>
          </a:bodyPr>
          <a:lstStyle/>
          <a:p>
            <a:r>
              <a:rPr lang="en-US" dirty="0" smtClean="0"/>
              <a:t>Different strategies proposed</a:t>
            </a:r>
            <a:endParaRPr lang="en-US" dirty="0"/>
          </a:p>
        </p:txBody>
      </p:sp>
      <p:sp>
        <p:nvSpPr>
          <p:cNvPr id="27" name="Rectângulo 26"/>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28" name="Rectângulo 27"/>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29" name="Rectângulo 28"/>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30" name="Rectângulo 29"/>
          <p:cNvSpPr/>
          <p:nvPr/>
        </p:nvSpPr>
        <p:spPr>
          <a:xfrm>
            <a:off x="7956376"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31" name="Rectângulo 30"/>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
        <p:nvSpPr>
          <p:cNvPr id="33" name="Rectângulo arredondado 32"/>
          <p:cNvSpPr/>
          <p:nvPr/>
        </p:nvSpPr>
        <p:spPr>
          <a:xfrm>
            <a:off x="8244408" y="5320964"/>
            <a:ext cx="504056" cy="36004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2</a:t>
            </a:r>
            <a:endParaRPr lang="pt-PT" b="1">
              <a:solidFill>
                <a:schemeClr val="tx1"/>
              </a:solidFill>
            </a:endParaRPr>
          </a:p>
        </p:txBody>
      </p:sp>
      <p:sp>
        <p:nvSpPr>
          <p:cNvPr id="34" name="Rectângulo arredondado 33"/>
          <p:cNvSpPr/>
          <p:nvPr/>
        </p:nvSpPr>
        <p:spPr>
          <a:xfrm>
            <a:off x="8244408" y="6093296"/>
            <a:ext cx="504056" cy="36004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2</a:t>
            </a:r>
            <a:endParaRPr lang="pt-PT" b="1">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3200" dirty="0" smtClean="0">
                <a:latin typeface="+mj-lt"/>
                <a:cs typeface="+mj-cs"/>
              </a:rPr>
              <a:t>Summary of answers | Q5 (</a:t>
            </a:r>
            <a:r>
              <a:rPr lang="en-GB" sz="3200" dirty="0" err="1" smtClean="0">
                <a:latin typeface="+mj-lt"/>
                <a:cs typeface="+mj-cs"/>
              </a:rPr>
              <a:t>i</a:t>
            </a:r>
            <a:r>
              <a:rPr lang="en-GB" sz="3200" dirty="0" smtClean="0">
                <a:latin typeface="+mj-lt"/>
                <a:cs typeface="+mj-cs"/>
              </a:rPr>
              <a:t>)</a:t>
            </a:r>
            <a:endParaRPr lang="en-GB" sz="3200" dirty="0">
              <a:latin typeface="+mj-lt"/>
              <a:cs typeface="+mj-cs"/>
            </a:endParaRPr>
          </a:p>
        </p:txBody>
      </p:sp>
      <p:sp>
        <p:nvSpPr>
          <p:cNvPr id="12291" name="Marcador de Posição de Conteúdo 2"/>
          <p:cNvSpPr>
            <a:spLocks noGrp="1"/>
          </p:cNvSpPr>
          <p:nvPr>
            <p:ph idx="4294967295"/>
          </p:nvPr>
        </p:nvSpPr>
        <p:spPr>
          <a:xfrm>
            <a:off x="467544" y="2420888"/>
            <a:ext cx="8676456" cy="3888432"/>
          </a:xfrm>
        </p:spPr>
        <p:txBody>
          <a:bodyPr/>
          <a:lstStyle/>
          <a:p>
            <a:pPr marL="334963" lvl="1" indent="-342900">
              <a:buNone/>
            </a:pPr>
            <a:r>
              <a:rPr lang="en-GB" sz="2000" dirty="0" smtClean="0"/>
              <a:t>Operational level improvements</a:t>
            </a:r>
            <a:endParaRPr lang="en-GB" sz="2000" dirty="0"/>
          </a:p>
          <a:p>
            <a:pPr marL="742950" lvl="2" indent="-342900"/>
            <a:r>
              <a:rPr lang="en-GB" sz="1800" dirty="0" smtClean="0">
                <a:cs typeface="Arial" charset="0"/>
              </a:rPr>
              <a:t>Common access platform to manage cross border trade</a:t>
            </a:r>
          </a:p>
          <a:p>
            <a:pPr marL="742950" lvl="2" indent="-342900"/>
            <a:r>
              <a:rPr lang="en-GB" sz="1800" dirty="0">
                <a:cs typeface="Arial" charset="0"/>
              </a:rPr>
              <a:t>Harmonization of </a:t>
            </a:r>
            <a:r>
              <a:rPr lang="en-GB" sz="1800" dirty="0" smtClean="0">
                <a:cs typeface="Arial" charset="0"/>
              </a:rPr>
              <a:t>data formats, communication, nomination and schedule</a:t>
            </a:r>
          </a:p>
          <a:p>
            <a:pPr marL="742950" lvl="2" indent="-342900"/>
            <a:r>
              <a:rPr lang="en-GB" sz="1800" dirty="0" smtClean="0">
                <a:cs typeface="Arial" charset="0"/>
              </a:rPr>
              <a:t>Netting of imbalances for shippers in the 2 balancing areas</a:t>
            </a:r>
          </a:p>
          <a:p>
            <a:pPr marL="742950" lvl="2" indent="-342900"/>
            <a:r>
              <a:rPr lang="en-GB" sz="1800" dirty="0" smtClean="0">
                <a:cs typeface="Arial" charset="0"/>
              </a:rPr>
              <a:t>Operating the IP as a virtual point</a:t>
            </a:r>
          </a:p>
          <a:p>
            <a:pPr marL="742950" lvl="2" indent="-342900" algn="just"/>
            <a:r>
              <a:rPr lang="en-GB" sz="1800" dirty="0" smtClean="0">
                <a:cs typeface="Arial" charset="0"/>
              </a:rPr>
              <a:t>Joint management of underground storage SP-PT and equal tariffs</a:t>
            </a:r>
          </a:p>
          <a:p>
            <a:pPr marL="334963" lvl="1" indent="-342900"/>
            <a:endParaRPr lang="en-GB" sz="800" dirty="0" smtClean="0">
              <a:cs typeface="Arial" charset="0"/>
            </a:endParaRPr>
          </a:p>
          <a:p>
            <a:pPr marL="334963" lvl="1" indent="-342900">
              <a:buNone/>
            </a:pPr>
            <a:r>
              <a:rPr lang="en-GB" sz="2000" dirty="0" smtClean="0"/>
              <a:t>Security of supply</a:t>
            </a:r>
            <a:endParaRPr lang="en-GB" sz="2000" dirty="0"/>
          </a:p>
          <a:p>
            <a:pPr marL="742950" lvl="2" indent="-342900"/>
            <a:r>
              <a:rPr lang="en-GB" sz="1800" dirty="0" smtClean="0">
                <a:cs typeface="Arial" charset="0"/>
              </a:rPr>
              <a:t>Separate “efficient” cost level from extra costs driven by </a:t>
            </a:r>
            <a:r>
              <a:rPr lang="en-GB" sz="1800" dirty="0" err="1" smtClean="0">
                <a:cs typeface="Arial" charset="0"/>
              </a:rPr>
              <a:t>SoS</a:t>
            </a:r>
            <a:r>
              <a:rPr lang="en-GB" sz="1800" dirty="0" smtClean="0">
                <a:cs typeface="Arial" charset="0"/>
              </a:rPr>
              <a:t> objectives</a:t>
            </a:r>
          </a:p>
          <a:p>
            <a:pPr marL="742950" lvl="2" indent="-342900"/>
            <a:r>
              <a:rPr lang="en-GB" sz="1800" dirty="0" smtClean="0">
                <a:cs typeface="Arial" charset="0"/>
              </a:rPr>
              <a:t>How to look at </a:t>
            </a:r>
            <a:r>
              <a:rPr lang="en-GB" sz="1800" dirty="0" err="1" smtClean="0">
                <a:cs typeface="Arial" charset="0"/>
              </a:rPr>
              <a:t>SoS</a:t>
            </a:r>
            <a:r>
              <a:rPr lang="en-GB" sz="1800" dirty="0" smtClean="0">
                <a:cs typeface="Arial" charset="0"/>
              </a:rPr>
              <a:t> in an integrated Iberian market perspective</a:t>
            </a:r>
          </a:p>
          <a:p>
            <a:pPr marL="742950" lvl="2" indent="-342900"/>
            <a:r>
              <a:rPr lang="en-GB" sz="1800" dirty="0" smtClean="0">
                <a:cs typeface="Arial" charset="0"/>
              </a:rPr>
              <a:t>Possibility to locate strategic gas reserves in the Iberian space</a:t>
            </a:r>
          </a:p>
          <a:p>
            <a:pPr marL="742950" lvl="2" indent="-342900"/>
            <a:endParaRPr lang="en-GB" sz="800" dirty="0" smtClean="0">
              <a:cs typeface="Arial" charset="0"/>
            </a:endParaRPr>
          </a:p>
          <a:p>
            <a:pPr marL="334963" lvl="1" indent="-342900">
              <a:buNone/>
            </a:pPr>
            <a:r>
              <a:rPr lang="en-GB" sz="2000" dirty="0" smtClean="0"/>
              <a:t>Higher role for TSO activities</a:t>
            </a:r>
          </a:p>
          <a:p>
            <a:pPr marL="742950" lvl="2" indent="-342900"/>
            <a:r>
              <a:rPr lang="en-GB" sz="1800" dirty="0" smtClean="0">
                <a:cs typeface="Arial" charset="0"/>
              </a:rPr>
              <a:t>Providing more flexibility options to market agents</a:t>
            </a:r>
          </a:p>
          <a:p>
            <a:pPr marL="742950" lvl="2" indent="-342900"/>
            <a:r>
              <a:rPr lang="en-GB" sz="1800" dirty="0" smtClean="0">
                <a:cs typeface="Arial" charset="0"/>
              </a:rPr>
              <a:t>TSO working together to provide balancing services to shippers</a:t>
            </a:r>
          </a:p>
          <a:p>
            <a:pPr marL="742950" lvl="2" indent="-342900"/>
            <a:r>
              <a:rPr lang="en-GB" sz="1800" dirty="0" smtClean="0">
                <a:cs typeface="Arial" charset="0"/>
              </a:rPr>
              <a:t>Maximizing CB capacity availability (e.g. oversubscription &amp; buyback)</a:t>
            </a:r>
          </a:p>
          <a:p>
            <a:pPr marL="742950" lvl="2" indent="-342900"/>
            <a:endParaRPr lang="en-GB" sz="800" dirty="0" smtClean="0">
              <a:cs typeface="Arial" charset="0"/>
            </a:endParaRPr>
          </a:p>
        </p:txBody>
      </p:sp>
      <p:sp>
        <p:nvSpPr>
          <p:cNvPr id="5" name="Rectângulo 4"/>
          <p:cNvSpPr/>
          <p:nvPr/>
        </p:nvSpPr>
        <p:spPr>
          <a:xfrm>
            <a:off x="323528" y="1412776"/>
            <a:ext cx="85689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5: </a:t>
            </a:r>
            <a:r>
              <a:rPr lang="en-US" dirty="0" smtClean="0">
                <a:solidFill>
                  <a:schemeClr val="tx1"/>
                </a:solidFill>
              </a:rPr>
              <a:t>Would you identify new issues you think are important to create a favorable cross border trade environment? How would you set the timing and prioritization for the discussion on these issues?</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3200" dirty="0" smtClean="0">
                <a:latin typeface="+mj-lt"/>
                <a:cs typeface="+mj-cs"/>
              </a:rPr>
              <a:t>Summary of answers | Q5 (ii)</a:t>
            </a:r>
            <a:endParaRPr lang="en-GB" sz="3200" dirty="0">
              <a:latin typeface="+mj-lt"/>
              <a:cs typeface="+mj-cs"/>
            </a:endParaRPr>
          </a:p>
        </p:txBody>
      </p:sp>
      <p:sp>
        <p:nvSpPr>
          <p:cNvPr id="12291" name="Marcador de Posição de Conteúdo 2"/>
          <p:cNvSpPr>
            <a:spLocks noGrp="1"/>
          </p:cNvSpPr>
          <p:nvPr>
            <p:ph idx="4294967295"/>
          </p:nvPr>
        </p:nvSpPr>
        <p:spPr>
          <a:xfrm>
            <a:off x="467544" y="2276872"/>
            <a:ext cx="8676456" cy="4392488"/>
          </a:xfrm>
        </p:spPr>
        <p:txBody>
          <a:bodyPr/>
          <a:lstStyle/>
          <a:p>
            <a:pPr marL="334963" lvl="1" indent="-342900">
              <a:buNone/>
            </a:pPr>
            <a:r>
              <a:rPr lang="en-GB" sz="2000" dirty="0" smtClean="0"/>
              <a:t>Compatibility of the existing long term contracts (transit)</a:t>
            </a:r>
          </a:p>
          <a:p>
            <a:pPr marL="742950" lvl="2" indent="-342900"/>
            <a:r>
              <a:rPr lang="en-GB" sz="1800" dirty="0" smtClean="0">
                <a:cs typeface="Arial" charset="0"/>
              </a:rPr>
              <a:t>Conciliate existing contracts with the new harmonized rules, respecting their legal terms and EU </a:t>
            </a:r>
            <a:r>
              <a:rPr lang="en-GB" sz="1800" dirty="0" err="1" smtClean="0">
                <a:cs typeface="Arial" charset="0"/>
              </a:rPr>
              <a:t>Dirs&amp;Regs</a:t>
            </a:r>
            <a:endParaRPr lang="en-GB" sz="1800" dirty="0" smtClean="0">
              <a:cs typeface="Arial" charset="0"/>
            </a:endParaRPr>
          </a:p>
          <a:p>
            <a:pPr marL="334963" lvl="1" indent="-342900">
              <a:buNone/>
            </a:pPr>
            <a:endParaRPr lang="en-GB" sz="800" dirty="0" smtClean="0"/>
          </a:p>
          <a:p>
            <a:pPr marL="334963" lvl="1" indent="-342900">
              <a:buNone/>
            </a:pPr>
            <a:r>
              <a:rPr lang="en-GB" sz="2000" dirty="0" smtClean="0"/>
              <a:t>Long </a:t>
            </a:r>
            <a:r>
              <a:rPr lang="en-GB" sz="2000" dirty="0"/>
              <a:t>term capacity booking framework</a:t>
            </a:r>
          </a:p>
          <a:p>
            <a:pPr marL="742950" lvl="2" indent="-342900"/>
            <a:r>
              <a:rPr lang="en-GB" sz="1800" dirty="0">
                <a:cs typeface="Arial" charset="0"/>
              </a:rPr>
              <a:t>Keep long term capacity contract at transmission infrastructures: efficient cost signal, operative advantages, revenue stability, matches EU codes</a:t>
            </a:r>
          </a:p>
          <a:p>
            <a:pPr marL="742950" lvl="2" indent="-342900"/>
            <a:r>
              <a:rPr lang="en-GB" sz="1800" dirty="0">
                <a:cs typeface="Arial" charset="0"/>
              </a:rPr>
              <a:t>Make LT contracts binding for TSO and shippers</a:t>
            </a:r>
          </a:p>
          <a:p>
            <a:pPr marL="742950" lvl="2" indent="-342900"/>
            <a:r>
              <a:rPr lang="en-GB" sz="1800" dirty="0">
                <a:cs typeface="Arial" charset="0"/>
              </a:rPr>
              <a:t>Promote secondary capacity trading</a:t>
            </a:r>
          </a:p>
          <a:p>
            <a:pPr marL="742950" lvl="2" indent="-342900"/>
            <a:endParaRPr lang="en-GB" sz="800" dirty="0">
              <a:cs typeface="Arial" charset="0"/>
            </a:endParaRPr>
          </a:p>
          <a:p>
            <a:pPr marL="0" lvl="1" indent="0">
              <a:buNone/>
            </a:pPr>
            <a:r>
              <a:rPr lang="en-GB" sz="2000" dirty="0"/>
              <a:t>HUB development</a:t>
            </a:r>
          </a:p>
          <a:p>
            <a:pPr marL="742950" lvl="2" indent="-342900"/>
            <a:r>
              <a:rPr lang="en-GB" sz="1800" dirty="0">
                <a:cs typeface="Arial" charset="0"/>
              </a:rPr>
              <a:t>For wholesale market and balancing market purposes</a:t>
            </a:r>
          </a:p>
          <a:p>
            <a:pPr marL="742950" lvl="2" indent="-342900"/>
            <a:r>
              <a:rPr lang="en-GB" sz="1800" dirty="0">
                <a:cs typeface="Arial" charset="0"/>
              </a:rPr>
              <a:t>Organized spot market development</a:t>
            </a:r>
          </a:p>
          <a:p>
            <a:pPr marL="742950" lvl="2" indent="-342900"/>
            <a:r>
              <a:rPr lang="en-GB" sz="1800" dirty="0">
                <a:cs typeface="Arial" charset="0"/>
              </a:rPr>
              <a:t>Single balancing point</a:t>
            </a:r>
          </a:p>
          <a:p>
            <a:pPr marL="742950" lvl="2" indent="-342900"/>
            <a:endParaRPr lang="en-GB" sz="800" dirty="0">
              <a:cs typeface="Arial" charset="0"/>
            </a:endParaRPr>
          </a:p>
          <a:p>
            <a:pPr marL="334963" lvl="1" indent="-342900">
              <a:buNone/>
            </a:pPr>
            <a:r>
              <a:rPr lang="en-GB" sz="2000" dirty="0"/>
              <a:t>Extend good practices to higher goals</a:t>
            </a:r>
          </a:p>
          <a:p>
            <a:pPr marL="742950" lvl="2" indent="-342900"/>
            <a:r>
              <a:rPr lang="en-GB" sz="1800" dirty="0">
                <a:cs typeface="Arial" charset="0"/>
              </a:rPr>
              <a:t>Tariff harmonization in the border FR-SP</a:t>
            </a:r>
          </a:p>
        </p:txBody>
      </p:sp>
      <p:sp>
        <p:nvSpPr>
          <p:cNvPr id="5" name="Rectângulo 4"/>
          <p:cNvSpPr/>
          <p:nvPr/>
        </p:nvSpPr>
        <p:spPr>
          <a:xfrm>
            <a:off x="323528" y="1412776"/>
            <a:ext cx="85689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5: </a:t>
            </a:r>
            <a:r>
              <a:rPr lang="en-US" dirty="0" smtClean="0">
                <a:solidFill>
                  <a:schemeClr val="tx1"/>
                </a:solidFill>
              </a:rPr>
              <a:t>Would you identify new issues you think are important to create a favorable cross border trade environment? How would you set the timing and prioritization for the discussion on these issues?</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extLst>
      <p:ext uri="{BB962C8B-B14F-4D97-AF65-F5344CB8AC3E}">
        <p14:creationId xmlns:p14="http://schemas.microsoft.com/office/powerpoint/2010/main" xmlns="" val="665112809"/>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Agenda</a:t>
            </a:r>
            <a:endParaRPr lang="es-ES" dirty="0"/>
          </a:p>
        </p:txBody>
      </p:sp>
      <p:pic>
        <p:nvPicPr>
          <p:cNvPr id="200705" name="Picture 1"/>
          <p:cNvPicPr>
            <a:picLocks noChangeAspect="1" noChangeArrowheads="1"/>
          </p:cNvPicPr>
          <p:nvPr/>
        </p:nvPicPr>
        <p:blipFill>
          <a:blip r:embed="rId2" cstate="print"/>
          <a:srcRect/>
          <a:stretch>
            <a:fillRect/>
          </a:stretch>
        </p:blipFill>
        <p:spPr bwMode="auto">
          <a:xfrm>
            <a:off x="2450405" y="693241"/>
            <a:ext cx="6442075" cy="6480175"/>
          </a:xfrm>
          <a:prstGeom prst="rect">
            <a:avLst/>
          </a:prstGeom>
          <a:noFill/>
          <a:ln w="9525">
            <a:noFill/>
            <a:miter lim="800000"/>
            <a:headEnd/>
            <a:tailEnd/>
          </a:ln>
          <a:effectLst/>
        </p:spPr>
      </p:pic>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3200" dirty="0" smtClean="0">
                <a:latin typeface="+mj-lt"/>
                <a:cs typeface="+mj-cs"/>
              </a:rPr>
              <a:t>Summary of answers | Other issues (</a:t>
            </a:r>
            <a:r>
              <a:rPr lang="en-GB" sz="3200" dirty="0" err="1" smtClean="0">
                <a:latin typeface="+mj-lt"/>
                <a:cs typeface="+mj-cs"/>
              </a:rPr>
              <a:t>i</a:t>
            </a:r>
            <a:r>
              <a:rPr lang="en-GB" sz="3200" dirty="0" smtClean="0">
                <a:latin typeface="+mj-lt"/>
                <a:cs typeface="+mj-cs"/>
              </a:rPr>
              <a:t>)</a:t>
            </a:r>
            <a:endParaRPr lang="en-GB" sz="3200" dirty="0">
              <a:latin typeface="+mj-lt"/>
              <a:cs typeface="+mj-cs"/>
            </a:endParaRPr>
          </a:p>
        </p:txBody>
      </p:sp>
      <p:sp>
        <p:nvSpPr>
          <p:cNvPr id="12291" name="Marcador de Posição de Conteúdo 2"/>
          <p:cNvSpPr>
            <a:spLocks noGrp="1"/>
          </p:cNvSpPr>
          <p:nvPr>
            <p:ph idx="4294967295"/>
          </p:nvPr>
        </p:nvSpPr>
        <p:spPr>
          <a:xfrm>
            <a:off x="467544" y="2348880"/>
            <a:ext cx="8676456" cy="4032448"/>
          </a:xfrm>
        </p:spPr>
        <p:txBody>
          <a:bodyPr/>
          <a:lstStyle/>
          <a:p>
            <a:pPr marL="334963" lvl="1" indent="-342900">
              <a:buNone/>
            </a:pPr>
            <a:r>
              <a:rPr lang="en-GB" sz="2000" dirty="0" smtClean="0"/>
              <a:t>Good practices on public consultation procedures</a:t>
            </a:r>
            <a:endParaRPr lang="en-GB" sz="2000" dirty="0"/>
          </a:p>
          <a:p>
            <a:pPr marL="742950" lvl="2" indent="-342900"/>
            <a:r>
              <a:rPr lang="en-GB" sz="1800" dirty="0" smtClean="0">
                <a:cs typeface="Arial" charset="0"/>
              </a:rPr>
              <a:t>Hearing should give at least 8 weeks for comments</a:t>
            </a:r>
            <a:endParaRPr lang="en-GB" sz="1800" dirty="0">
              <a:cs typeface="Arial" charset="0"/>
            </a:endParaRPr>
          </a:p>
          <a:p>
            <a:pPr marL="742950" lvl="2" indent="-342900"/>
            <a:endParaRPr lang="en-GB" sz="1800" dirty="0">
              <a:cs typeface="Arial" charset="0"/>
            </a:endParaRPr>
          </a:p>
          <a:p>
            <a:pPr marL="0" lvl="1" indent="0">
              <a:buNone/>
            </a:pPr>
            <a:r>
              <a:rPr lang="en-GB" sz="2000" dirty="0" smtClean="0"/>
              <a:t>Trade off between costs and benefits of market integration</a:t>
            </a:r>
            <a:endParaRPr lang="en-GB" sz="2000" dirty="0"/>
          </a:p>
          <a:p>
            <a:pPr marL="742950" lvl="2" indent="-342900"/>
            <a:r>
              <a:rPr lang="en-GB" sz="1800" dirty="0" smtClean="0"/>
              <a:t>Investments </a:t>
            </a:r>
            <a:r>
              <a:rPr lang="en-GB" sz="1800" dirty="0"/>
              <a:t>linked to market </a:t>
            </a:r>
            <a:r>
              <a:rPr lang="en-GB" sz="1800" dirty="0" smtClean="0"/>
              <a:t>integration should be compared against increased competition benefits</a:t>
            </a:r>
          </a:p>
          <a:p>
            <a:pPr marL="742950" lvl="2" indent="-342900"/>
            <a:endParaRPr lang="en-GB" sz="1800" dirty="0" smtClean="0">
              <a:cs typeface="Arial" charset="0"/>
            </a:endParaRPr>
          </a:p>
          <a:p>
            <a:pPr marL="334963" lvl="1" indent="-342900">
              <a:buNone/>
            </a:pPr>
            <a:r>
              <a:rPr lang="en-GB" sz="2000" dirty="0" smtClean="0"/>
              <a:t>CEER Gas Target Model interactions</a:t>
            </a:r>
            <a:endParaRPr lang="en-GB" sz="2000" dirty="0"/>
          </a:p>
          <a:p>
            <a:pPr marL="742950" lvl="2" indent="-342900"/>
            <a:r>
              <a:rPr lang="en-GB" sz="1800" dirty="0" smtClean="0">
                <a:cs typeface="Arial" charset="0"/>
              </a:rPr>
              <a:t>NRAs shall develop an analysis on “market functioning”  and propose measures to achieve market integration and good market functioning by 2014</a:t>
            </a:r>
          </a:p>
          <a:p>
            <a:pPr marL="742950" lvl="2" indent="-342900"/>
            <a:r>
              <a:rPr lang="en-GB" sz="1800" dirty="0" smtClean="0">
                <a:cs typeface="Arial" charset="0"/>
              </a:rPr>
              <a:t>CBT Public Hearing could set the grounds for this analysis</a:t>
            </a:r>
            <a:endParaRPr lang="en-GB" sz="1800" dirty="0">
              <a:cs typeface="Arial" charset="0"/>
            </a:endParaRPr>
          </a:p>
        </p:txBody>
      </p:sp>
      <p:sp>
        <p:nvSpPr>
          <p:cNvPr id="5" name="Rectângulo 4"/>
          <p:cNvSpPr/>
          <p:nvPr/>
        </p:nvSpPr>
        <p:spPr>
          <a:xfrm>
            <a:off x="323528" y="1412776"/>
            <a:ext cx="8568952"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smtClean="0">
                <a:solidFill>
                  <a:schemeClr val="tx1"/>
                </a:solidFill>
              </a:rPr>
              <a:t>Other issues raised in the public hearing</a:t>
            </a:r>
            <a:endParaRPr lang="pt-PT" dirty="0" smtClean="0">
              <a:solidFill>
                <a:schemeClr val="tx1"/>
              </a:solidFill>
            </a:endParaRPr>
          </a:p>
        </p:txBody>
      </p:sp>
    </p:spTree>
    <p:extLst>
      <p:ext uri="{BB962C8B-B14F-4D97-AF65-F5344CB8AC3E}">
        <p14:creationId xmlns:p14="http://schemas.microsoft.com/office/powerpoint/2010/main" xmlns="" val="643418124"/>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n-GB" dirty="0" smtClean="0"/>
              <a:t>Next steps</a:t>
            </a:r>
          </a:p>
        </p:txBody>
      </p:sp>
      <p:sp>
        <p:nvSpPr>
          <p:cNvPr id="7171" name="2 Marcador de contenido"/>
          <p:cNvSpPr>
            <a:spLocks noGrp="1"/>
          </p:cNvSpPr>
          <p:nvPr>
            <p:ph idx="4294967295"/>
          </p:nvPr>
        </p:nvSpPr>
        <p:spPr>
          <a:xfrm>
            <a:off x="0" y="1268760"/>
            <a:ext cx="8892480" cy="5589240"/>
          </a:xfrm>
        </p:spPr>
        <p:txBody>
          <a:bodyPr/>
          <a:lstStyle/>
          <a:p>
            <a:pPr marL="857250" lvl="1" indent="-457200">
              <a:spcBef>
                <a:spcPts val="1200"/>
              </a:spcBef>
              <a:buFontTx/>
              <a:buAutoNum type="arabicPeriod"/>
            </a:pPr>
            <a:r>
              <a:rPr lang="en-GB" sz="2400" dirty="0" smtClean="0">
                <a:cs typeface="Arial" charset="0"/>
              </a:rPr>
              <a:t>Approve and publish the document </a:t>
            </a:r>
            <a:r>
              <a:rPr lang="en-GB" sz="2400" dirty="0">
                <a:cs typeface="Arial" charset="0"/>
              </a:rPr>
              <a:t>reviewing and analysing </a:t>
            </a:r>
            <a:r>
              <a:rPr lang="en-GB" sz="2400" dirty="0" smtClean="0">
                <a:cs typeface="Arial" charset="0"/>
              </a:rPr>
              <a:t>the comments received </a:t>
            </a:r>
            <a:r>
              <a:rPr lang="en-GB" sz="1600" b="1" dirty="0" smtClean="0">
                <a:solidFill>
                  <a:schemeClr val="accent2">
                    <a:lumMod val="75000"/>
                  </a:schemeClr>
                </a:solidFill>
                <a:cs typeface="Arial" charset="0"/>
              </a:rPr>
              <a:t>[deliverable VI.2 SGRI WP]</a:t>
            </a:r>
          </a:p>
          <a:p>
            <a:pPr marL="857250" lvl="1" indent="-457200">
              <a:spcBef>
                <a:spcPts val="1200"/>
              </a:spcBef>
              <a:buFontTx/>
              <a:buAutoNum type="arabicPeriod"/>
            </a:pPr>
            <a:r>
              <a:rPr lang="en-GB" sz="2400" dirty="0" smtClean="0">
                <a:cs typeface="Arial" charset="0"/>
              </a:rPr>
              <a:t>CNE-ERSE proposal for tariff harmonization in SP and PT </a:t>
            </a:r>
            <a:r>
              <a:rPr lang="en-GB" sz="1600" b="1" dirty="0" smtClean="0">
                <a:solidFill>
                  <a:schemeClr val="accent2">
                    <a:lumMod val="75000"/>
                  </a:schemeClr>
                </a:solidFill>
                <a:cs typeface="Arial" charset="0"/>
              </a:rPr>
              <a:t>[deliverable VI.2 SGRI WP]</a:t>
            </a:r>
          </a:p>
          <a:p>
            <a:pPr marL="857250" lvl="1" indent="-457200">
              <a:spcBef>
                <a:spcPts val="1200"/>
              </a:spcBef>
              <a:buFontTx/>
              <a:buAutoNum type="arabicPeriod"/>
            </a:pPr>
            <a:r>
              <a:rPr lang="en-GB" sz="2400" dirty="0" smtClean="0">
                <a:cs typeface="Arial" charset="0"/>
              </a:rPr>
              <a:t>Identify the priorities in MIBGAS market integration process, in particular concerning Cross Border tariff, CAM and CMP harmonization </a:t>
            </a:r>
            <a:r>
              <a:rPr lang="en-GB" sz="1600" b="1" dirty="0" smtClean="0">
                <a:solidFill>
                  <a:schemeClr val="accent2">
                    <a:lumMod val="75000"/>
                  </a:schemeClr>
                </a:solidFill>
                <a:cs typeface="Arial" charset="0"/>
              </a:rPr>
              <a:t>[deliverable VI.3 </a:t>
            </a:r>
            <a:r>
              <a:rPr lang="en-GB" sz="1600" b="1" dirty="0">
                <a:solidFill>
                  <a:schemeClr val="accent2">
                    <a:lumMod val="75000"/>
                  </a:schemeClr>
                </a:solidFill>
                <a:cs typeface="Arial" charset="0"/>
              </a:rPr>
              <a:t>SGRI WP]</a:t>
            </a:r>
            <a:endParaRPr lang="en-GB" sz="2400" b="1" dirty="0" smtClean="0">
              <a:solidFill>
                <a:schemeClr val="accent2">
                  <a:lumMod val="75000"/>
                </a:schemeClr>
              </a:solidFill>
              <a:cs typeface="Arial" charset="0"/>
            </a:endParaRPr>
          </a:p>
          <a:p>
            <a:pPr marL="857250" lvl="1" indent="-457200">
              <a:spcBef>
                <a:spcPts val="1200"/>
              </a:spcBef>
              <a:buFontTx/>
              <a:buAutoNum type="arabicPeriod"/>
            </a:pPr>
            <a:r>
              <a:rPr lang="en-GB" sz="2400" dirty="0" smtClean="0">
                <a:cs typeface="Arial" charset="0"/>
              </a:rPr>
              <a:t>Start implementing small, concrete, steps for an harmonized tariff framework, following closely the European network codes in progress</a:t>
            </a:r>
          </a:p>
          <a:p>
            <a:pPr marL="1216025" lvl="3" indent="0">
              <a:spcBef>
                <a:spcPts val="1200"/>
              </a:spcBef>
              <a:buNone/>
            </a:pPr>
            <a:r>
              <a:rPr lang="en-GB" sz="1600" dirty="0" smtClean="0">
                <a:cs typeface="Arial" charset="0"/>
              </a:rPr>
              <a:t>Opportunities are there in PT (gas codes revision during 2012) and SP (EU Gas Dir. Transposed in March)</a:t>
            </a:r>
          </a:p>
          <a:p>
            <a:pPr marL="857250" lvl="1" indent="-457200">
              <a:spcBef>
                <a:spcPts val="1200"/>
              </a:spcBef>
              <a:buFontTx/>
              <a:buAutoNum type="arabicPeriod"/>
            </a:pPr>
            <a:r>
              <a:rPr lang="en-GB" sz="2400" dirty="0" smtClean="0">
                <a:cs typeface="Arial" charset="0"/>
              </a:rPr>
              <a:t>Carry on discussions within the SGRI framework and keep stakeholder involvement and updating</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23528" y="3429000"/>
          <a:ext cx="8572560" cy="1833880"/>
        </p:xfrm>
        <a:graphic>
          <a:graphicData uri="http://schemas.openxmlformats.org/drawingml/2006/table">
            <a:tbl>
              <a:tblPr firstRow="1" bandRow="1">
                <a:tableStyleId>{5C22544A-7EE6-4342-B048-85BDC9FD1C3A}</a:tableStyleId>
              </a:tblPr>
              <a:tblGrid>
                <a:gridCol w="4572032"/>
                <a:gridCol w="1571636"/>
                <a:gridCol w="1236187"/>
                <a:gridCol w="1192705"/>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264D74"/>
                          </a:solidFill>
                          <a:latin typeface="Arial" charset="0"/>
                          <a:ea typeface="+mn-ea"/>
                          <a:cs typeface="Arial" charset="0"/>
                        </a:rPr>
                        <a:t>Supervision of compliance with the implementation of the new provisions on transparency in the Regulation 715/2009/CE, for transmission, LNG and storage infrastructure operators </a:t>
                      </a:r>
                      <a:r>
                        <a:rPr lang="en-US" sz="1800" kern="1200" baseline="0" dirty="0" smtClean="0">
                          <a:solidFill>
                            <a:schemeClr val="dk1"/>
                          </a:solidFill>
                          <a:latin typeface="+mn-lt"/>
                          <a:ea typeface="+mn-ea"/>
                          <a:cs typeface="+mn-cs"/>
                        </a:rPr>
                        <a:t> 	</a:t>
                      </a:r>
                      <a:endParaRPr lang="en-US" sz="1800" kern="1200" dirty="0" smtClean="0">
                        <a:solidFill>
                          <a:srgbClr val="264D74"/>
                        </a:solidFill>
                        <a:latin typeface="Arial" charset="0"/>
                        <a:ea typeface="+mn-ea"/>
                        <a:cs typeface="Arial" charset="0"/>
                      </a:endParaRPr>
                    </a:p>
                  </a:txBody>
                  <a:tcPr/>
                </a:tc>
                <a:tc>
                  <a:txBody>
                    <a:bodyPr/>
                    <a:lstStyle/>
                    <a:p>
                      <a:pPr algn="ctr"/>
                      <a:r>
                        <a:rPr lang="nl-NL" sz="1800" dirty="0" smtClean="0"/>
                        <a:t>NRAs</a:t>
                      </a:r>
                      <a:endParaRPr lang="es-ES" sz="1800" kern="1200" dirty="0" smtClean="0">
                        <a:solidFill>
                          <a:srgbClr val="264D74"/>
                        </a:solidFill>
                        <a:latin typeface="Arial" charset="0"/>
                        <a:ea typeface="+mn-ea"/>
                        <a:cs typeface="Arial" charset="0"/>
                      </a:endParaRPr>
                    </a:p>
                  </a:txBody>
                  <a:tcPr anchor="ctr"/>
                </a:tc>
                <a:tc>
                  <a:txBody>
                    <a:bodyPr/>
                    <a:lstStyle/>
                    <a:p>
                      <a:pPr algn="ctr"/>
                      <a:r>
                        <a:rPr lang="nl-NL" sz="1800" dirty="0" smtClean="0"/>
                        <a:t>Sep. 2011 </a:t>
                      </a:r>
                      <a:endParaRPr lang="es-ES" sz="1800" kern="1200" dirty="0" smtClean="0">
                        <a:solidFill>
                          <a:srgbClr val="264D74"/>
                        </a:solidFill>
                        <a:latin typeface="Arial" charset="0"/>
                        <a:ea typeface="+mn-ea"/>
                        <a:cs typeface="Arial"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Jun. 2012</a:t>
                      </a:r>
                      <a:endParaRPr lang="en-US" sz="1800" dirty="0" smtClean="0">
                        <a:solidFill>
                          <a:srgbClr val="264D74"/>
                        </a:solidFill>
                      </a:endParaRPr>
                    </a:p>
                  </a:txBody>
                  <a:tcPr anchor="ctr"/>
                </a:tc>
              </a:tr>
            </a:tbl>
          </a:graphicData>
        </a:graphic>
      </p:graphicFrame>
      <p:sp>
        <p:nvSpPr>
          <p:cNvPr id="4" name="3 Rectángulo"/>
          <p:cNvSpPr>
            <a:spLocks noChangeArrowheads="1"/>
          </p:cNvSpPr>
          <p:nvPr/>
        </p:nvSpPr>
        <p:spPr bwMode="auto">
          <a:xfrm>
            <a:off x="819472" y="731370"/>
            <a:ext cx="8001000" cy="561885"/>
          </a:xfrm>
          <a:prstGeom prst="rect">
            <a:avLst/>
          </a:prstGeom>
          <a:noFill/>
          <a:ln w="9525">
            <a:noFill/>
            <a:miter lim="800000"/>
            <a:headEnd/>
            <a:tailEnd/>
          </a:ln>
        </p:spPr>
        <p:txBody>
          <a:bodyPr>
            <a:spAutoFit/>
          </a:bodyPr>
          <a:lstStyle/>
          <a:p>
            <a:pPr marL="355600" lvl="0" indent="-263525">
              <a:lnSpc>
                <a:spcPct val="120000"/>
              </a:lnSpc>
              <a:spcBef>
                <a:spcPts val="600"/>
              </a:spcBef>
              <a:spcAft>
                <a:spcPts val="200"/>
              </a:spcAft>
            </a:pPr>
            <a:r>
              <a:rPr lang="en-US" sz="2800" dirty="0" smtClean="0">
                <a:solidFill>
                  <a:srgbClr val="264D74"/>
                </a:solidFill>
              </a:rPr>
              <a:t>V. Transparency</a:t>
            </a:r>
          </a:p>
        </p:txBody>
      </p:sp>
      <p:sp>
        <p:nvSpPr>
          <p:cNvPr id="6" name="5 Rectángulo"/>
          <p:cNvSpPr>
            <a:spLocks noChangeArrowheads="1"/>
          </p:cNvSpPr>
          <p:nvPr/>
        </p:nvSpPr>
        <p:spPr bwMode="auto">
          <a:xfrm>
            <a:off x="899592" y="1844824"/>
            <a:ext cx="7819232" cy="1302921"/>
          </a:xfrm>
          <a:prstGeom prst="rect">
            <a:avLst/>
          </a:prstGeom>
          <a:noFill/>
          <a:ln w="9525">
            <a:noFill/>
            <a:miter lim="800000"/>
            <a:headEnd/>
            <a:tailEnd/>
          </a:ln>
        </p:spPr>
        <p:txBody>
          <a:bodyPr wrap="square">
            <a:spAutoFit/>
          </a:bodyPr>
          <a:lstStyle/>
          <a:p>
            <a:pPr marL="534988" indent="-442913">
              <a:lnSpc>
                <a:spcPct val="120000"/>
              </a:lnSpc>
              <a:spcBef>
                <a:spcPts val="600"/>
              </a:spcBef>
              <a:spcAft>
                <a:spcPts val="200"/>
              </a:spcAft>
            </a:pPr>
            <a:r>
              <a:rPr lang="en-US" sz="2000" dirty="0" smtClean="0">
                <a:solidFill>
                  <a:srgbClr val="264D74"/>
                </a:solidFill>
              </a:rPr>
              <a:t>V.1 </a:t>
            </a:r>
            <a:r>
              <a:rPr lang="en-GB" sz="2000" dirty="0" smtClean="0">
                <a:solidFill>
                  <a:srgbClr val="264D74"/>
                </a:solidFill>
              </a:rPr>
              <a:t>Stakeholders’ comments on the operators’ questionnaires: results of the public consultation</a:t>
            </a:r>
            <a:r>
              <a:rPr lang="en-US" sz="2000" dirty="0" smtClean="0">
                <a:solidFill>
                  <a:srgbClr val="264D74"/>
                </a:solidFill>
              </a:rPr>
              <a:t> (for information by NRAs)</a:t>
            </a:r>
          </a:p>
          <a:p>
            <a:pPr marL="628650" indent="-536575">
              <a:lnSpc>
                <a:spcPct val="120000"/>
              </a:lnSpc>
              <a:spcBef>
                <a:spcPts val="600"/>
              </a:spcBef>
              <a:spcAft>
                <a:spcPts val="200"/>
              </a:spcAft>
            </a:pPr>
            <a:r>
              <a:rPr lang="en-US" sz="2000" dirty="0" smtClean="0">
                <a:solidFill>
                  <a:srgbClr val="264D74"/>
                </a:solidFill>
              </a:rPr>
              <a:t>V.2 Next steps and calendar (for discussion)</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800087"/>
          </a:xfrm>
        </p:spPr>
        <p:txBody>
          <a:bodyPr>
            <a:normAutofit fontScale="90000"/>
          </a:bodyPr>
          <a:lstStyle/>
          <a:p>
            <a:pPr eaLnBrk="1" hangingPunct="1"/>
            <a:r>
              <a:rPr lang="en-US" sz="2900" dirty="0" smtClean="0">
                <a:solidFill>
                  <a:srgbClr val="264D74"/>
                </a:solidFill>
              </a:rPr>
              <a:t>V.1 Comments received from Stakeholders on the public consultation</a:t>
            </a:r>
            <a:r>
              <a:rPr lang="en-US" dirty="0" smtClean="0">
                <a:solidFill>
                  <a:srgbClr val="264D74"/>
                </a:solidFill>
              </a:rPr>
              <a:t/>
            </a:r>
            <a:br>
              <a:rPr lang="en-US" dirty="0" smtClean="0">
                <a:solidFill>
                  <a:srgbClr val="264D74"/>
                </a:solidFill>
              </a:rPr>
            </a:br>
            <a:r>
              <a:rPr lang="pt-PT" dirty="0" smtClean="0">
                <a:solidFill>
                  <a:schemeClr val="bg1"/>
                </a:solidFill>
              </a:rPr>
              <a:t>onsulta Pública sobre harmonização das tarifas de interligação de gás natural entre Portugal e Espanha</a:t>
            </a:r>
          </a:p>
        </p:txBody>
      </p:sp>
      <p:sp>
        <p:nvSpPr>
          <p:cNvPr id="12291" name="Marcador de Posição de Conteúdo 2"/>
          <p:cNvSpPr>
            <a:spLocks noGrp="1"/>
          </p:cNvSpPr>
          <p:nvPr>
            <p:ph idx="1"/>
          </p:nvPr>
        </p:nvSpPr>
        <p:spPr>
          <a:xfrm>
            <a:off x="611560" y="1772816"/>
            <a:ext cx="7993062" cy="4811996"/>
          </a:xfrm>
        </p:spPr>
        <p:txBody>
          <a:bodyPr/>
          <a:lstStyle/>
          <a:p>
            <a:pPr marL="0" indent="0" defTabSz="1800000">
              <a:buSzPct val="70000"/>
              <a:buFont typeface="Wingdings" pitchFamily="2" charset="2"/>
              <a:buChar char="ü"/>
            </a:pPr>
            <a:r>
              <a:rPr lang="en-GB" sz="1800" dirty="0" smtClean="0"/>
              <a:t>Public Consultation on ACER website (end date was the 20</a:t>
            </a:r>
            <a:r>
              <a:rPr lang="en-GB" sz="1800" baseline="30000" dirty="0" smtClean="0"/>
              <a:t>th</a:t>
            </a:r>
            <a:r>
              <a:rPr lang="en-GB" sz="1800" dirty="0" smtClean="0"/>
              <a:t> April)</a:t>
            </a:r>
          </a:p>
          <a:p>
            <a:pPr marL="0" indent="0" defTabSz="1800000">
              <a:buSzPct val="70000"/>
              <a:buFont typeface="Wingdings" pitchFamily="2" charset="2"/>
              <a:buChar char="ü"/>
            </a:pPr>
            <a:endParaRPr lang="en-GB" sz="1800" dirty="0" smtClean="0"/>
          </a:p>
          <a:p>
            <a:pPr marL="0" indent="0" defTabSz="1800000">
              <a:buSzPct val="70000"/>
              <a:buFont typeface="Wingdings" pitchFamily="2" charset="2"/>
              <a:buChar char="ü"/>
            </a:pPr>
            <a:r>
              <a:rPr lang="en-GB" sz="1800" dirty="0" smtClean="0"/>
              <a:t>Little participation</a:t>
            </a:r>
          </a:p>
          <a:p>
            <a:pPr marL="0" indent="0" defTabSz="1800000">
              <a:buSzPct val="70000"/>
              <a:buFont typeface="Wingdings" pitchFamily="2" charset="2"/>
              <a:buChar char="ü"/>
            </a:pPr>
            <a:endParaRPr lang="en-GB" sz="1800" dirty="0" smtClean="0"/>
          </a:p>
          <a:p>
            <a:pPr marL="0" indent="0" defTabSz="1800000">
              <a:buSzPct val="70000"/>
              <a:buFont typeface="Wingdings" pitchFamily="2" charset="2"/>
              <a:buChar char="ü"/>
            </a:pPr>
            <a:endParaRPr lang="en-GB" sz="1800" dirty="0" smtClean="0"/>
          </a:p>
          <a:p>
            <a:pPr marL="0" indent="0" defTabSz="1800000">
              <a:buSzPct val="70000"/>
              <a:buFont typeface="Wingdings" pitchFamily="2" charset="2"/>
              <a:buChar char="ü"/>
            </a:pPr>
            <a:endParaRPr lang="en-GB" sz="1800" dirty="0" smtClean="0"/>
          </a:p>
          <a:p>
            <a:pPr marL="0" indent="0" defTabSz="1800000">
              <a:buSzPct val="70000"/>
              <a:buFont typeface="Wingdings" pitchFamily="2" charset="2"/>
              <a:buChar char="ü"/>
            </a:pPr>
            <a:endParaRPr lang="en-GB" sz="1800" dirty="0" smtClean="0"/>
          </a:p>
          <a:p>
            <a:pPr marL="0" indent="0" defTabSz="1800000">
              <a:buSzPct val="70000"/>
              <a:buFont typeface="Wingdings" pitchFamily="2" charset="2"/>
              <a:buChar char="ü"/>
            </a:pPr>
            <a:endParaRPr lang="en-GB" sz="1800" dirty="0" smtClean="0"/>
          </a:p>
          <a:p>
            <a:pPr marL="0" indent="0" defTabSz="1800000">
              <a:buSzPct val="70000"/>
              <a:buFont typeface="Wingdings" pitchFamily="2" charset="2"/>
              <a:buChar char="ü"/>
            </a:pPr>
            <a:r>
              <a:rPr lang="en-GB" sz="1800" dirty="0" smtClean="0"/>
              <a:t>Participants: </a:t>
            </a:r>
            <a:r>
              <a:rPr lang="en-GB" sz="1800" u="sng" dirty="0" smtClean="0"/>
              <a:t>5 agents </a:t>
            </a:r>
            <a:r>
              <a:rPr lang="en-GB" sz="1800" dirty="0" smtClean="0"/>
              <a:t>(two answers are confidential)</a:t>
            </a:r>
          </a:p>
          <a:p>
            <a:pPr lvl="1" defTabSz="1800000">
              <a:buSzPct val="70000"/>
              <a:buFont typeface="Wingdings" pitchFamily="2" charset="2"/>
              <a:buChar char="§"/>
            </a:pPr>
            <a:r>
              <a:rPr lang="en-GB" sz="1800" dirty="0" smtClean="0"/>
              <a:t>TSO</a:t>
            </a:r>
          </a:p>
          <a:p>
            <a:pPr lvl="1" defTabSz="1800000">
              <a:buSzPct val="70000"/>
              <a:buFont typeface="Wingdings" pitchFamily="2" charset="2"/>
              <a:buChar char="§"/>
            </a:pPr>
            <a:r>
              <a:rPr lang="en-GB" sz="1800" dirty="0" smtClean="0"/>
              <a:t>Shippers / suppliers</a:t>
            </a:r>
          </a:p>
          <a:p>
            <a:pPr lvl="1" defTabSz="1800000">
              <a:buSzPct val="70000"/>
              <a:buFont typeface="Wingdings" pitchFamily="2" charset="2"/>
              <a:buChar char="§"/>
            </a:pPr>
            <a:r>
              <a:rPr lang="en-GB" sz="1800" dirty="0" smtClean="0"/>
              <a:t>Industry associations</a:t>
            </a:r>
          </a:p>
          <a:p>
            <a:pPr lvl="1" defTabSz="1800000">
              <a:buSzPct val="70000"/>
              <a:buFont typeface="Wingdings" pitchFamily="2" charset="2"/>
              <a:buChar char="§"/>
            </a:pPr>
            <a:endParaRPr lang="en-GB" sz="1800" dirty="0" smtClean="0"/>
          </a:p>
          <a:p>
            <a:pPr marL="0" indent="0" defTabSz="1800000">
              <a:buSzPct val="70000"/>
              <a:buFont typeface="Wingdings" pitchFamily="2" charset="2"/>
              <a:buChar char="ü"/>
            </a:pPr>
            <a:r>
              <a:rPr lang="en-GB" sz="1800" dirty="0" smtClean="0"/>
              <a:t>No answers from the French side</a:t>
            </a:r>
          </a:p>
          <a:p>
            <a:pPr marL="0" indent="0" defTabSz="1800000">
              <a:buSzPct val="70000"/>
              <a:buFont typeface="Wingdings" pitchFamily="2" charset="2"/>
              <a:buChar char="ü"/>
            </a:pPr>
            <a:endParaRPr lang="en-GB" sz="1800" dirty="0" smtClean="0"/>
          </a:p>
          <a:p>
            <a:pPr marL="0" indent="0">
              <a:buNone/>
            </a:pPr>
            <a:r>
              <a:rPr lang="en-GB" sz="1600" i="1" dirty="0" smtClean="0"/>
              <a:t>Note: the comments are shown as they were received, thus they may present inconsistencies and divergences</a:t>
            </a:r>
          </a:p>
          <a:p>
            <a:pPr marL="0" indent="0">
              <a:buNone/>
            </a:pPr>
            <a:endParaRPr lang="en-GB" sz="1800" i="1" dirty="0" smtClean="0"/>
          </a:p>
        </p:txBody>
      </p:sp>
      <p:sp>
        <p:nvSpPr>
          <p:cNvPr id="5" name="4 CuadroTexto"/>
          <p:cNvSpPr txBox="1"/>
          <p:nvPr/>
        </p:nvSpPr>
        <p:spPr>
          <a:xfrm>
            <a:off x="755576" y="2708920"/>
            <a:ext cx="7272808" cy="1200329"/>
          </a:xfrm>
          <a:prstGeom prst="rect">
            <a:avLst/>
          </a:prstGeom>
          <a:solidFill>
            <a:schemeClr val="accent1">
              <a:lumMod val="60000"/>
              <a:lumOff val="40000"/>
            </a:schemeClr>
          </a:solidFill>
        </p:spPr>
        <p:txBody>
          <a:bodyPr wrap="square" rtlCol="0">
            <a:spAutoFit/>
          </a:bodyPr>
          <a:lstStyle/>
          <a:p>
            <a:pPr algn="ctr"/>
            <a:r>
              <a:rPr lang="en-US" b="1" dirty="0" smtClean="0"/>
              <a:t>Regulators propose sending a reminder to SG members </a:t>
            </a:r>
          </a:p>
          <a:p>
            <a:pPr algn="ctr"/>
            <a:r>
              <a:rPr lang="en-US" b="1" dirty="0" smtClean="0"/>
              <a:t>to encourage stakeholders to participate in Public Consultation on compliance with transparency requirements </a:t>
            </a:r>
          </a:p>
          <a:p>
            <a:pPr algn="ctr"/>
            <a:r>
              <a:rPr lang="en-US" b="1" dirty="0" smtClean="0"/>
              <a:t>(Regulation 715/2009/CE)  </a:t>
            </a:r>
            <a:endParaRPr lang="en-US" b="1" dirty="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Q1</a:t>
            </a:r>
            <a:endParaRPr lang="en-GB" sz="2600" dirty="0">
              <a:latin typeface="+mj-lt"/>
              <a:cs typeface="+mj-cs"/>
            </a:endParaRPr>
          </a:p>
        </p:txBody>
      </p:sp>
      <p:sp>
        <p:nvSpPr>
          <p:cNvPr id="12291" name="Marcador de Posição de Conteúdo 2"/>
          <p:cNvSpPr>
            <a:spLocks noGrp="1"/>
          </p:cNvSpPr>
          <p:nvPr>
            <p:ph idx="4294967295"/>
          </p:nvPr>
        </p:nvSpPr>
        <p:spPr>
          <a:xfrm>
            <a:off x="323528" y="2924944"/>
            <a:ext cx="8676456" cy="3528392"/>
          </a:xfrm>
        </p:spPr>
        <p:txBody>
          <a:bodyPr/>
          <a:lstStyle/>
          <a:p>
            <a:pPr marL="334963" lvl="1" indent="-342900"/>
            <a:endParaRPr lang="en-GB" sz="1800" dirty="0" smtClean="0">
              <a:cs typeface="Arial" charset="0"/>
            </a:endParaRPr>
          </a:p>
          <a:p>
            <a:pPr marL="742950" lvl="2" indent="-342900"/>
            <a:r>
              <a:rPr lang="en-GB" sz="1800" dirty="0" smtClean="0">
                <a:cs typeface="Arial" charset="0"/>
              </a:rPr>
              <a:t>One participant considers that in a </a:t>
            </a:r>
            <a:r>
              <a:rPr lang="en-GB" sz="1800" b="1" dirty="0" smtClean="0">
                <a:cs typeface="Arial" charset="0"/>
              </a:rPr>
              <a:t>number of cases </a:t>
            </a:r>
            <a:r>
              <a:rPr lang="en-GB" sz="1800" dirty="0" smtClean="0">
                <a:cs typeface="Arial" charset="0"/>
              </a:rPr>
              <a:t>regulatory</a:t>
            </a:r>
            <a:r>
              <a:rPr lang="en-GB" sz="1800" b="1" dirty="0" smtClean="0">
                <a:cs typeface="Arial" charset="0"/>
              </a:rPr>
              <a:t> requirements have not been met</a:t>
            </a:r>
            <a:r>
              <a:rPr lang="en-GB" sz="1800" dirty="0" smtClean="0">
                <a:cs typeface="Arial" charset="0"/>
              </a:rPr>
              <a:t>, or information has been provided with a </a:t>
            </a:r>
            <a:r>
              <a:rPr lang="en-GB" sz="1800" b="1" dirty="0" smtClean="0">
                <a:cs typeface="Arial" charset="0"/>
              </a:rPr>
              <a:t>delay</a:t>
            </a:r>
            <a:r>
              <a:rPr lang="en-GB" sz="1800" dirty="0" smtClean="0">
                <a:cs typeface="Arial" charset="0"/>
              </a:rPr>
              <a:t>, or in a inconsistent and </a:t>
            </a:r>
            <a:r>
              <a:rPr lang="en-GB" sz="1800" b="1" dirty="0" smtClean="0">
                <a:cs typeface="Arial" charset="0"/>
              </a:rPr>
              <a:t>complex</a:t>
            </a:r>
            <a:r>
              <a:rPr lang="en-GB" sz="1800" dirty="0" smtClean="0">
                <a:cs typeface="Arial" charset="0"/>
              </a:rPr>
              <a:t> manner (examples are not provided).</a:t>
            </a:r>
          </a:p>
          <a:p>
            <a:pPr marL="742950" lvl="2" indent="-342900">
              <a:buSzPct val="100000"/>
              <a:buFont typeface="Arial" pitchFamily="34" charset="0"/>
              <a:buChar char="•"/>
            </a:pPr>
            <a:r>
              <a:rPr lang="en-GB" sz="1800" dirty="0" smtClean="0">
                <a:cs typeface="Arial" charset="0"/>
              </a:rPr>
              <a:t>There is need to disclose </a:t>
            </a:r>
            <a:r>
              <a:rPr lang="en-GB" sz="1800" b="1" dirty="0" smtClean="0">
                <a:cs typeface="Arial" charset="0"/>
              </a:rPr>
              <a:t>information in English</a:t>
            </a:r>
            <a:r>
              <a:rPr lang="en-GB" sz="1800" dirty="0" smtClean="0">
                <a:cs typeface="Arial" charset="0"/>
              </a:rPr>
              <a:t> from one TSO.</a:t>
            </a:r>
          </a:p>
          <a:p>
            <a:pPr marL="742950" lvl="2" indent="-342900">
              <a:buSzPct val="100000"/>
              <a:buFont typeface="Arial" pitchFamily="34" charset="0"/>
              <a:buChar char="•"/>
            </a:pPr>
            <a:r>
              <a:rPr lang="en-GB" sz="1800" dirty="0" smtClean="0">
                <a:cs typeface="Arial" charset="0"/>
              </a:rPr>
              <a:t>One operator thinks that, since questionnaire is complex, different criteria could be used to answer some questions for the different operators, influencing the level of compliance (they must include explanations and comments)</a:t>
            </a:r>
          </a:p>
          <a:p>
            <a:pPr marL="742950" lvl="2" indent="-342900"/>
            <a:r>
              <a:rPr lang="en-GB" sz="1800" dirty="0" smtClean="0">
                <a:cs typeface="Arial" charset="0"/>
              </a:rPr>
              <a:t>Two agents consider the links are often not specific of the information they should provide, and in some cases are referred to websites of third parties. </a:t>
            </a:r>
          </a:p>
          <a:p>
            <a:pPr marL="742950" lvl="2" indent="-342900"/>
            <a:r>
              <a:rPr lang="en-GB" sz="1800" dirty="0" smtClean="0">
                <a:cs typeface="Arial" charset="0"/>
              </a:rPr>
              <a:t>One operator would have welcome the inclusion of a reply as a “partially compliant”.</a:t>
            </a:r>
          </a:p>
          <a:p>
            <a:pPr marL="742950" lvl="2" indent="-342900">
              <a:buNone/>
            </a:pPr>
            <a:endParaRPr lang="en-GB" sz="1800" dirty="0" smtClean="0">
              <a:cs typeface="Arial" charset="0"/>
            </a:endParaRPr>
          </a:p>
        </p:txBody>
      </p:sp>
      <p:sp>
        <p:nvSpPr>
          <p:cNvPr id="5" name="Rectângulo 4"/>
          <p:cNvSpPr/>
          <p:nvPr/>
        </p:nvSpPr>
        <p:spPr>
          <a:xfrm>
            <a:off x="323528" y="1530002"/>
            <a:ext cx="8568952" cy="1250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smtClean="0">
                <a:solidFill>
                  <a:schemeClr val="tx1"/>
                </a:solidFill>
              </a:rPr>
              <a:t>Question 1:</a:t>
            </a:r>
            <a:r>
              <a:rPr lang="en-GB" dirty="0" smtClean="0">
                <a:solidFill>
                  <a:schemeClr val="tx1"/>
                </a:solidFill>
              </a:rPr>
              <a:t> What are your views on the overall </a:t>
            </a:r>
            <a:r>
              <a:rPr lang="en-GB" b="1" dirty="0" smtClean="0">
                <a:solidFill>
                  <a:schemeClr val="tx1"/>
                </a:solidFill>
              </a:rPr>
              <a:t>quality, consistency, frequency and availability of the information </a:t>
            </a:r>
            <a:r>
              <a:rPr lang="en-GB" dirty="0" smtClean="0">
                <a:solidFill>
                  <a:schemeClr val="tx1"/>
                </a:solidFill>
              </a:rPr>
              <a:t>published by </a:t>
            </a:r>
            <a:r>
              <a:rPr lang="en-GB" b="1" u="sng" dirty="0" smtClean="0">
                <a:solidFill>
                  <a:schemeClr val="tx1"/>
                </a:solidFill>
              </a:rPr>
              <a:t>TSOs, LSOs and SSOs</a:t>
            </a:r>
            <a:r>
              <a:rPr lang="en-GB" dirty="0" smtClean="0">
                <a:solidFill>
                  <a:schemeClr val="tx1"/>
                </a:solidFill>
              </a:rPr>
              <a:t> in order to comply with the Transparency requirements in Gas Regulation EC/715/2009? Are there any areas of improvement?</a:t>
            </a:r>
            <a:endParaRPr lang="es-ES" dirty="0">
              <a:solidFill>
                <a:schemeClr val="tx1"/>
              </a:solidFill>
            </a:endParaRPr>
          </a:p>
        </p:txBody>
      </p:sp>
      <p:sp>
        <p:nvSpPr>
          <p:cNvPr id="6" name="Rectângulo 5"/>
          <p:cNvSpPr/>
          <p:nvPr/>
        </p:nvSpPr>
        <p:spPr>
          <a:xfrm>
            <a:off x="6084168" y="908720"/>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6516216"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6948264"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380312"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7812360"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
        <p:nvSpPr>
          <p:cNvPr id="11" name="Rectângulo 9"/>
          <p:cNvSpPr/>
          <p:nvPr/>
        </p:nvSpPr>
        <p:spPr>
          <a:xfrm>
            <a:off x="8244408"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Q6</a:t>
            </a:r>
            <a:endParaRPr lang="pt-PT" sz="1200" b="1" dirty="0">
              <a:solidFill>
                <a:schemeClr val="tx1"/>
              </a:solidFill>
            </a:endParaRPr>
          </a:p>
        </p:txBody>
      </p:sp>
      <p:sp>
        <p:nvSpPr>
          <p:cNvPr id="12" name="Rectângulo 9"/>
          <p:cNvSpPr/>
          <p:nvPr/>
        </p:nvSpPr>
        <p:spPr>
          <a:xfrm>
            <a:off x="8674940"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Q7</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Q2 </a:t>
            </a:r>
            <a:endParaRPr lang="en-GB" sz="2600" dirty="0">
              <a:latin typeface="+mj-lt"/>
              <a:cs typeface="+mj-cs"/>
            </a:endParaRPr>
          </a:p>
        </p:txBody>
      </p:sp>
      <p:sp>
        <p:nvSpPr>
          <p:cNvPr id="5" name="Rectângulo 4"/>
          <p:cNvSpPr/>
          <p:nvPr/>
        </p:nvSpPr>
        <p:spPr>
          <a:xfrm>
            <a:off x="323528" y="1530002"/>
            <a:ext cx="8568952" cy="1250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Question 2:</a:t>
            </a:r>
            <a:r>
              <a:rPr lang="en-GB" dirty="0" smtClean="0">
                <a:solidFill>
                  <a:schemeClr val="tx1"/>
                </a:solidFill>
              </a:rPr>
              <a:t> Do you consider the questionnaires responses </a:t>
            </a:r>
            <a:r>
              <a:rPr lang="en-GB" b="1" dirty="0" smtClean="0">
                <a:solidFill>
                  <a:schemeClr val="tx1"/>
                </a:solidFill>
              </a:rPr>
              <a:t>accurately reflect the information</a:t>
            </a:r>
            <a:r>
              <a:rPr lang="en-GB" dirty="0" smtClean="0">
                <a:solidFill>
                  <a:schemeClr val="tx1"/>
                </a:solidFill>
              </a:rPr>
              <a:t> that is made publicly available by </a:t>
            </a:r>
            <a:r>
              <a:rPr lang="en-GB" b="1" u="sng" dirty="0" smtClean="0">
                <a:solidFill>
                  <a:schemeClr val="tx1"/>
                </a:solidFill>
              </a:rPr>
              <a:t>TSOs, LSOs, and SSOs</a:t>
            </a:r>
            <a:r>
              <a:rPr lang="en-GB" dirty="0" smtClean="0">
                <a:solidFill>
                  <a:schemeClr val="tx1"/>
                </a:solidFill>
              </a:rPr>
              <a:t> in order to comply with the Transparency requirements in Gas Regulation EC/715/2009? If you consider they do not, please provide specific examples.</a:t>
            </a:r>
            <a:endParaRPr lang="es-ES" dirty="0">
              <a:solidFill>
                <a:schemeClr val="tx1"/>
              </a:solidFill>
            </a:endParaRPr>
          </a:p>
        </p:txBody>
      </p:sp>
      <p:sp>
        <p:nvSpPr>
          <p:cNvPr id="11" name="Marcador de Posição de Conteúdo 2"/>
          <p:cNvSpPr txBox="1">
            <a:spLocks/>
          </p:cNvSpPr>
          <p:nvPr/>
        </p:nvSpPr>
        <p:spPr bwMode="gray">
          <a:xfrm>
            <a:off x="323528" y="2924944"/>
            <a:ext cx="8676456" cy="3528392"/>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742950" marR="0" lvl="2" indent="-342900" algn="l" defTabSz="914400" rtl="0" eaLnBrk="0" fontAlgn="base" latinLnBrk="0" hangingPunct="0">
              <a:lnSpc>
                <a:spcPct val="100000"/>
              </a:lnSpc>
              <a:spcBef>
                <a:spcPct val="0"/>
              </a:spcBef>
              <a:spcAft>
                <a:spcPct val="0"/>
              </a:spcAft>
              <a:buClr>
                <a:srgbClr val="005BAB"/>
              </a:buClr>
              <a:buSzTx/>
              <a:buFont typeface="Arial" charset="0"/>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endParaRPr>
          </a:p>
          <a:p>
            <a:pPr marL="742950" lvl="2" indent="-342900" eaLnBrk="0" hangingPunct="0">
              <a:buClr>
                <a:srgbClr val="005BAB"/>
              </a:buClr>
              <a:buFont typeface="Arial" charset="0"/>
              <a:buChar char="•"/>
            </a:pPr>
            <a:r>
              <a:rPr kumimoji="0" lang="en-GB" sz="1800" b="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rPr>
              <a:t>One operator</a:t>
            </a:r>
            <a:r>
              <a:rPr kumimoji="0" lang="en-GB" sz="1800" b="0" i="0" u="none" strike="noStrike" kern="0" cap="none" spc="0" normalizeH="0" noProof="0" dirty="0" smtClean="0">
                <a:ln>
                  <a:noFill/>
                </a:ln>
                <a:solidFill>
                  <a:schemeClr val="tx1"/>
                </a:solidFill>
                <a:effectLst/>
                <a:uLnTx/>
                <a:uFillTx/>
                <a:latin typeface="+mn-lt"/>
                <a:ea typeface="ＭＳ Ｐゴシック" pitchFamily="-108" charset="-128"/>
                <a:cs typeface="Arial" charset="0"/>
              </a:rPr>
              <a:t> considers that the </a:t>
            </a:r>
            <a:r>
              <a:rPr lang="en-GB" kern="0" dirty="0" smtClean="0">
                <a:latin typeface="+mn-lt"/>
                <a:ea typeface="ＭＳ Ｐゴシック" pitchFamily="-108" charset="-128"/>
                <a:cs typeface="Arial" charset="0"/>
              </a:rPr>
              <a:t>conclusion presented with percentages of positive and negative answers is not reflecting the accurate level of compliance.  The reasons are given:</a:t>
            </a:r>
          </a:p>
          <a:p>
            <a:pPr marL="1200150" lvl="3" indent="-342900" eaLnBrk="0" hangingPunct="0">
              <a:buClr>
                <a:srgbClr val="005BAB"/>
              </a:buClr>
              <a:buFont typeface="Wingdings" pitchFamily="2" charset="2"/>
              <a:buChar char="§"/>
            </a:pPr>
            <a:r>
              <a:rPr lang="en-GB" kern="0" dirty="0" smtClean="0">
                <a:latin typeface="+mn-lt"/>
                <a:ea typeface="ＭＳ Ｐゴシック" pitchFamily="-108" charset="-128"/>
                <a:cs typeface="Arial" charset="0"/>
              </a:rPr>
              <a:t>implicit subjectivity on the TSOs, LSOs and SSOs criteria </a:t>
            </a:r>
          </a:p>
          <a:p>
            <a:pPr marL="1200150" lvl="3" indent="-342900" eaLnBrk="0" hangingPunct="0">
              <a:buClr>
                <a:srgbClr val="005BAB"/>
              </a:buClr>
              <a:buFont typeface="Wingdings" pitchFamily="2" charset="2"/>
              <a:buChar char="§"/>
            </a:pPr>
            <a:r>
              <a:rPr lang="en-GB" kern="0" dirty="0" smtClean="0">
                <a:latin typeface="+mn-lt"/>
                <a:ea typeface="ＭＳ Ｐゴシック" pitchFamily="-108" charset="-128"/>
                <a:cs typeface="Arial" charset="0"/>
              </a:rPr>
              <a:t>many answers are conditioned by the existing regulatory framework in the Member State: daily and not hourly flow nominations, a daily balancing regime, implicit UIOLI...</a:t>
            </a:r>
          </a:p>
          <a:p>
            <a:pPr marL="742950" lvl="2" indent="-342900" eaLnBrk="0" hangingPunct="0">
              <a:buClr>
                <a:srgbClr val="005BAB"/>
              </a:buClr>
              <a:buFont typeface="Arial" charset="0"/>
              <a:buChar char="•"/>
            </a:pPr>
            <a:r>
              <a:rPr lang="en-GB" kern="0" dirty="0" smtClean="0">
                <a:latin typeface="+mn-lt"/>
                <a:ea typeface="ＭＳ Ｐゴシック" pitchFamily="-108" charset="-128"/>
                <a:cs typeface="Arial" charset="0"/>
              </a:rPr>
              <a:t>One user says:</a:t>
            </a:r>
          </a:p>
          <a:p>
            <a:pPr marL="1200150" lvl="3" indent="-342900" eaLnBrk="0" hangingPunct="0">
              <a:buClr>
                <a:srgbClr val="005BAB"/>
              </a:buClr>
              <a:buFont typeface="Wingdings" pitchFamily="2" charset="2"/>
              <a:buChar char="§"/>
            </a:pPr>
            <a:r>
              <a:rPr lang="en-GB" kern="0" dirty="0" smtClean="0">
                <a:latin typeface="+mn-lt"/>
                <a:ea typeface="ＭＳ Ｐゴシック" pitchFamily="-108" charset="-128"/>
                <a:cs typeface="Arial" charset="0"/>
              </a:rPr>
              <a:t>most </a:t>
            </a:r>
            <a:r>
              <a:rPr lang="en-GB" b="1" kern="0" dirty="0" smtClean="0">
                <a:latin typeface="+mn-lt"/>
                <a:ea typeface="ＭＳ Ｐゴシック" pitchFamily="-108" charset="-128"/>
                <a:cs typeface="Arial" charset="0"/>
              </a:rPr>
              <a:t>TSOs’ answers accurately </a:t>
            </a:r>
            <a:r>
              <a:rPr lang="en-GB" kern="0" dirty="0" smtClean="0">
                <a:latin typeface="+mn-lt"/>
                <a:ea typeface="ＭＳ Ｐゴシック" pitchFamily="-108" charset="-128"/>
                <a:cs typeface="Arial" charset="0"/>
              </a:rPr>
              <a:t>reflect the public information</a:t>
            </a:r>
          </a:p>
          <a:p>
            <a:pPr marL="1200150" lvl="3" indent="-342900" eaLnBrk="0" hangingPunct="0">
              <a:buClr>
                <a:srgbClr val="005BAB"/>
              </a:buClr>
              <a:buFont typeface="Wingdings" pitchFamily="2" charset="2"/>
              <a:buChar char="§"/>
            </a:pPr>
            <a:r>
              <a:rPr lang="en-GB" kern="0" dirty="0" smtClean="0">
                <a:latin typeface="+mn-lt"/>
                <a:ea typeface="ＭＳ Ｐゴシック" pitchFamily="-108" charset="-128"/>
                <a:cs typeface="Arial" charset="0"/>
              </a:rPr>
              <a:t>some LSOs provide links to general information</a:t>
            </a:r>
          </a:p>
          <a:p>
            <a:pPr marL="1200150" lvl="3" indent="-342900" eaLnBrk="0" hangingPunct="0">
              <a:buClr>
                <a:srgbClr val="005BAB"/>
              </a:buClr>
              <a:buFont typeface="Wingdings" pitchFamily="2" charset="2"/>
              <a:buChar char="§"/>
            </a:pPr>
            <a:r>
              <a:rPr lang="en-GB" kern="0" dirty="0" smtClean="0">
                <a:latin typeface="+mn-lt"/>
                <a:ea typeface="ＭＳ Ｐゴシック" pitchFamily="-108" charset="-128"/>
                <a:cs typeface="Arial" charset="0"/>
              </a:rPr>
              <a:t>o</a:t>
            </a:r>
            <a:r>
              <a:rPr lang="en-GB" kern="0" noProof="0" dirty="0" smtClean="0">
                <a:latin typeface="+mn-lt"/>
                <a:ea typeface="ＭＳ Ｐゴシック" pitchFamily="-108" charset="-128"/>
                <a:cs typeface="Arial" charset="0"/>
              </a:rPr>
              <a:t>ne SSO questionnaire is filled out with links to NRA’ website</a:t>
            </a:r>
            <a:endParaRPr kumimoji="0" lang="en-GB" sz="1800" b="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endParaRPr>
          </a:p>
        </p:txBody>
      </p:sp>
      <p:sp>
        <p:nvSpPr>
          <p:cNvPr id="12" name="Rectângulo 5"/>
          <p:cNvSpPr/>
          <p:nvPr/>
        </p:nvSpPr>
        <p:spPr>
          <a:xfrm>
            <a:off x="6516216" y="908720"/>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13" name="Rectângulo 6"/>
          <p:cNvSpPr/>
          <p:nvPr/>
        </p:nvSpPr>
        <p:spPr>
          <a:xfrm>
            <a:off x="6083410"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14" name="Rectângulo 7"/>
          <p:cNvSpPr/>
          <p:nvPr/>
        </p:nvSpPr>
        <p:spPr>
          <a:xfrm>
            <a:off x="6948264"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15" name="Rectângulo 8"/>
          <p:cNvSpPr/>
          <p:nvPr/>
        </p:nvSpPr>
        <p:spPr>
          <a:xfrm>
            <a:off x="7380312"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6" name="Rectângulo 9"/>
          <p:cNvSpPr/>
          <p:nvPr/>
        </p:nvSpPr>
        <p:spPr>
          <a:xfrm>
            <a:off x="7812360"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
        <p:nvSpPr>
          <p:cNvPr id="17" name="Rectângulo 9"/>
          <p:cNvSpPr/>
          <p:nvPr/>
        </p:nvSpPr>
        <p:spPr>
          <a:xfrm>
            <a:off x="8244408"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Q6</a:t>
            </a:r>
            <a:endParaRPr lang="pt-PT" sz="1200" b="1" dirty="0">
              <a:solidFill>
                <a:schemeClr val="tx1"/>
              </a:solidFill>
            </a:endParaRPr>
          </a:p>
        </p:txBody>
      </p:sp>
      <p:sp>
        <p:nvSpPr>
          <p:cNvPr id="18" name="Rectângulo 9"/>
          <p:cNvSpPr/>
          <p:nvPr/>
        </p:nvSpPr>
        <p:spPr>
          <a:xfrm>
            <a:off x="8674940"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Q7</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Q3 </a:t>
            </a:r>
            <a:endParaRPr lang="en-GB" sz="2600" dirty="0">
              <a:latin typeface="+mj-lt"/>
              <a:cs typeface="+mj-cs"/>
            </a:endParaRPr>
          </a:p>
        </p:txBody>
      </p:sp>
      <p:sp>
        <p:nvSpPr>
          <p:cNvPr id="12291" name="Marcador de Posição de Conteúdo 2"/>
          <p:cNvSpPr>
            <a:spLocks noGrp="1"/>
          </p:cNvSpPr>
          <p:nvPr>
            <p:ph idx="4294967295"/>
          </p:nvPr>
        </p:nvSpPr>
        <p:spPr>
          <a:xfrm>
            <a:off x="323528" y="2924944"/>
            <a:ext cx="8676456" cy="3528392"/>
          </a:xfrm>
        </p:spPr>
        <p:txBody>
          <a:bodyPr/>
          <a:lstStyle/>
          <a:p>
            <a:pPr marL="742950" lvl="2" indent="-342900"/>
            <a:endParaRPr lang="en-GB" sz="1800" dirty="0" smtClean="0">
              <a:cs typeface="Arial" charset="0"/>
            </a:endParaRPr>
          </a:p>
          <a:p>
            <a:pPr marL="742950" lvl="2" indent="-342900"/>
            <a:r>
              <a:rPr lang="en-GB" sz="1800" dirty="0" smtClean="0">
                <a:cs typeface="Arial" charset="0"/>
              </a:rPr>
              <a:t>One participant expresses that the degree of user-</a:t>
            </a:r>
            <a:r>
              <a:rPr lang="en-GB" sz="1800" b="1" dirty="0" smtClean="0">
                <a:cs typeface="Arial" charset="0"/>
              </a:rPr>
              <a:t>friendliness</a:t>
            </a:r>
            <a:r>
              <a:rPr lang="en-GB" sz="1800" dirty="0" smtClean="0">
                <a:cs typeface="Arial" charset="0"/>
              </a:rPr>
              <a:t> of websites and </a:t>
            </a:r>
            <a:r>
              <a:rPr lang="en-GB" sz="1800" b="1" dirty="0" smtClean="0">
                <a:cs typeface="Arial" charset="0"/>
              </a:rPr>
              <a:t>platforms differs </a:t>
            </a:r>
            <a:r>
              <a:rPr lang="en-GB" sz="1800" dirty="0" smtClean="0">
                <a:cs typeface="Arial" charset="0"/>
              </a:rPr>
              <a:t>considerably – proposal of standardisation between formats used by TSOs.</a:t>
            </a:r>
          </a:p>
          <a:p>
            <a:pPr marL="742950" lvl="2" indent="-342900"/>
            <a:r>
              <a:rPr lang="en-GB" sz="1800" dirty="0" smtClean="0">
                <a:cs typeface="Arial" charset="0"/>
              </a:rPr>
              <a:t>Two agents considers that </a:t>
            </a:r>
            <a:r>
              <a:rPr lang="en-GB" sz="1800" b="1" dirty="0" smtClean="0">
                <a:cs typeface="Arial" charset="0"/>
              </a:rPr>
              <a:t>information published by one operator </a:t>
            </a:r>
            <a:r>
              <a:rPr lang="en-GB" sz="1800" dirty="0" smtClean="0">
                <a:cs typeface="Arial" charset="0"/>
              </a:rPr>
              <a:t>is </a:t>
            </a:r>
            <a:r>
              <a:rPr lang="en-GB" sz="1800" b="1" dirty="0" smtClean="0">
                <a:cs typeface="Arial" charset="0"/>
              </a:rPr>
              <a:t>difficult to access </a:t>
            </a:r>
            <a:r>
              <a:rPr lang="en-GB" sz="1800" dirty="0" smtClean="0">
                <a:cs typeface="Arial" charset="0"/>
              </a:rPr>
              <a:t>and to find relevant information (lack of advanced information, </a:t>
            </a:r>
            <a:r>
              <a:rPr lang="en-GB" sz="1800" b="1" dirty="0" smtClean="0">
                <a:cs typeface="Arial" charset="0"/>
              </a:rPr>
              <a:t>information failures</a:t>
            </a:r>
            <a:r>
              <a:rPr lang="en-GB" sz="1800" dirty="0" smtClean="0">
                <a:cs typeface="Arial" charset="0"/>
              </a:rPr>
              <a:t>, lack of historical information and useless information formats).</a:t>
            </a:r>
          </a:p>
          <a:p>
            <a:pPr marL="742950" lvl="2" indent="-342900">
              <a:buNone/>
            </a:pPr>
            <a:endParaRPr lang="en-GB" sz="1800" dirty="0" smtClean="0">
              <a:cs typeface="Arial" charset="0"/>
            </a:endParaRPr>
          </a:p>
        </p:txBody>
      </p:sp>
      <p:sp>
        <p:nvSpPr>
          <p:cNvPr id="5" name="Rectângulo 4"/>
          <p:cNvSpPr/>
          <p:nvPr/>
        </p:nvSpPr>
        <p:spPr>
          <a:xfrm>
            <a:off x="323528" y="1530002"/>
            <a:ext cx="8568952" cy="1250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smtClean="0">
                <a:solidFill>
                  <a:schemeClr val="tx1"/>
                </a:solidFill>
              </a:rPr>
              <a:t>Question 3: </a:t>
            </a:r>
            <a:r>
              <a:rPr lang="en-GB" dirty="0" smtClean="0">
                <a:solidFill>
                  <a:schemeClr val="tx1"/>
                </a:solidFill>
              </a:rPr>
              <a:t>Is the information that is published by </a:t>
            </a:r>
            <a:r>
              <a:rPr lang="en-GB" b="1" u="sng" dirty="0" smtClean="0">
                <a:solidFill>
                  <a:schemeClr val="tx1"/>
                </a:solidFill>
              </a:rPr>
              <a:t>TSOs, LSOs and SSOs</a:t>
            </a:r>
            <a:r>
              <a:rPr lang="en-GB" dirty="0" smtClean="0">
                <a:solidFill>
                  <a:schemeClr val="tx1"/>
                </a:solidFill>
              </a:rPr>
              <a:t> in order to comply with the Transparency requirements in Gas Regulation EC/715/2009 </a:t>
            </a:r>
            <a:r>
              <a:rPr lang="en-GB" b="1" dirty="0" smtClean="0">
                <a:solidFill>
                  <a:schemeClr val="tx1"/>
                </a:solidFill>
              </a:rPr>
              <a:t>user-friendly</a:t>
            </a:r>
            <a:r>
              <a:rPr lang="en-GB" dirty="0" smtClean="0">
                <a:solidFill>
                  <a:schemeClr val="tx1"/>
                </a:solidFill>
              </a:rPr>
              <a:t>? Where you consider the information is not user-friendly, please provide specific examples.</a:t>
            </a:r>
            <a:r>
              <a:rPr lang="en-GB" b="1" dirty="0" smtClean="0">
                <a:solidFill>
                  <a:schemeClr val="tx1"/>
                </a:solidFill>
              </a:rPr>
              <a:t> </a:t>
            </a:r>
            <a:endParaRPr lang="es-ES" dirty="0">
              <a:solidFill>
                <a:schemeClr val="tx1"/>
              </a:solidFill>
            </a:endParaRPr>
          </a:p>
        </p:txBody>
      </p:sp>
      <p:sp>
        <p:nvSpPr>
          <p:cNvPr id="11" name="Rectângulo 5"/>
          <p:cNvSpPr/>
          <p:nvPr/>
        </p:nvSpPr>
        <p:spPr>
          <a:xfrm>
            <a:off x="6948264" y="837470"/>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12" name="Rectângulo 6"/>
          <p:cNvSpPr/>
          <p:nvPr/>
        </p:nvSpPr>
        <p:spPr>
          <a:xfrm>
            <a:off x="6516216" y="83747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13" name="Rectângulo 7"/>
          <p:cNvSpPr/>
          <p:nvPr/>
        </p:nvSpPr>
        <p:spPr>
          <a:xfrm>
            <a:off x="6084168" y="83747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14" name="Rectângulo 8"/>
          <p:cNvSpPr/>
          <p:nvPr/>
        </p:nvSpPr>
        <p:spPr>
          <a:xfrm>
            <a:off x="7380312" y="83747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5" name="Rectângulo 9"/>
          <p:cNvSpPr/>
          <p:nvPr/>
        </p:nvSpPr>
        <p:spPr>
          <a:xfrm>
            <a:off x="7812360" y="83747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
        <p:nvSpPr>
          <p:cNvPr id="16" name="Rectângulo 9"/>
          <p:cNvSpPr/>
          <p:nvPr/>
        </p:nvSpPr>
        <p:spPr>
          <a:xfrm>
            <a:off x="8244408" y="83747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Q6</a:t>
            </a:r>
            <a:endParaRPr lang="pt-PT" sz="1200" b="1" dirty="0">
              <a:solidFill>
                <a:schemeClr val="tx1"/>
              </a:solidFill>
            </a:endParaRPr>
          </a:p>
        </p:txBody>
      </p:sp>
      <p:sp>
        <p:nvSpPr>
          <p:cNvPr id="17" name="Rectângulo 9"/>
          <p:cNvSpPr/>
          <p:nvPr/>
        </p:nvSpPr>
        <p:spPr>
          <a:xfrm>
            <a:off x="8674940" y="83747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Q7</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Q4 </a:t>
            </a:r>
            <a:endParaRPr lang="en-GB" sz="2600" dirty="0">
              <a:latin typeface="+mj-lt"/>
              <a:cs typeface="+mj-cs"/>
            </a:endParaRPr>
          </a:p>
        </p:txBody>
      </p:sp>
      <p:sp>
        <p:nvSpPr>
          <p:cNvPr id="12291" name="Marcador de Posição de Conteúdo 2"/>
          <p:cNvSpPr>
            <a:spLocks noGrp="1"/>
          </p:cNvSpPr>
          <p:nvPr>
            <p:ph idx="4294967295"/>
          </p:nvPr>
        </p:nvSpPr>
        <p:spPr>
          <a:xfrm>
            <a:off x="323528" y="2924944"/>
            <a:ext cx="8676456" cy="3528392"/>
          </a:xfrm>
        </p:spPr>
        <p:txBody>
          <a:bodyPr/>
          <a:lstStyle/>
          <a:p>
            <a:pPr marL="334963" lvl="1" indent="-342900">
              <a:buNone/>
            </a:pPr>
            <a:endParaRPr lang="en-GB" sz="2000" dirty="0" smtClean="0"/>
          </a:p>
          <a:p>
            <a:pPr marL="742950" lvl="2" indent="-342900"/>
            <a:r>
              <a:rPr lang="en-GB" sz="1800" dirty="0" smtClean="0">
                <a:cs typeface="Arial" charset="0"/>
              </a:rPr>
              <a:t>Two participants answer that no registration or charge is required in order to access public information from all operators websites.</a:t>
            </a:r>
            <a:endParaRPr lang="en-GB" sz="1800" strike="sngStrike" dirty="0" smtClean="0">
              <a:cs typeface="Arial" charset="0"/>
            </a:endParaRPr>
          </a:p>
          <a:p>
            <a:pPr marL="742950" lvl="2" indent="-342900">
              <a:buNone/>
            </a:pPr>
            <a:endParaRPr lang="en-GB" sz="1800" dirty="0" smtClean="0">
              <a:cs typeface="Arial" charset="0"/>
            </a:endParaRPr>
          </a:p>
        </p:txBody>
      </p:sp>
      <p:sp>
        <p:nvSpPr>
          <p:cNvPr id="5" name="Rectângulo 4"/>
          <p:cNvSpPr/>
          <p:nvPr/>
        </p:nvSpPr>
        <p:spPr>
          <a:xfrm>
            <a:off x="323528" y="1530002"/>
            <a:ext cx="8568952" cy="1250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Question 4: </a:t>
            </a:r>
            <a:r>
              <a:rPr lang="en-GB" dirty="0" smtClean="0">
                <a:solidFill>
                  <a:schemeClr val="tx1"/>
                </a:solidFill>
              </a:rPr>
              <a:t>Is the information that is published by </a:t>
            </a:r>
            <a:r>
              <a:rPr lang="en-GB" b="1" u="sng" dirty="0" smtClean="0">
                <a:solidFill>
                  <a:schemeClr val="tx1"/>
                </a:solidFill>
              </a:rPr>
              <a:t>TSOs</a:t>
            </a:r>
            <a:r>
              <a:rPr lang="en-GB" dirty="0" smtClean="0">
                <a:solidFill>
                  <a:schemeClr val="tx1"/>
                </a:solidFill>
              </a:rPr>
              <a:t> in order to comply with the Transparency requirements in Gas Regulation EC/715/2009 </a:t>
            </a:r>
            <a:r>
              <a:rPr lang="en-GB" b="1" dirty="0" smtClean="0">
                <a:solidFill>
                  <a:schemeClr val="tx1"/>
                </a:solidFill>
              </a:rPr>
              <a:t>available free of charge without subscriptions and free of register for online access</a:t>
            </a:r>
            <a:r>
              <a:rPr lang="en-GB" dirty="0" smtClean="0">
                <a:solidFill>
                  <a:schemeClr val="tx1"/>
                </a:solidFill>
              </a:rPr>
              <a:t>? Where you find it is not available free of charge please provide specific examples.</a:t>
            </a:r>
            <a:endParaRPr lang="es-ES" dirty="0">
              <a:solidFill>
                <a:schemeClr val="tx1"/>
              </a:solidFill>
            </a:endParaRPr>
          </a:p>
        </p:txBody>
      </p:sp>
      <p:sp>
        <p:nvSpPr>
          <p:cNvPr id="11" name="Rectângulo 5"/>
          <p:cNvSpPr/>
          <p:nvPr/>
        </p:nvSpPr>
        <p:spPr>
          <a:xfrm>
            <a:off x="7380312" y="908720"/>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2" name="Rectângulo 6"/>
          <p:cNvSpPr/>
          <p:nvPr/>
        </p:nvSpPr>
        <p:spPr>
          <a:xfrm>
            <a:off x="6516216"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13" name="Rectângulo 7"/>
          <p:cNvSpPr/>
          <p:nvPr/>
        </p:nvSpPr>
        <p:spPr>
          <a:xfrm>
            <a:off x="6948264"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14" name="Rectângulo 8"/>
          <p:cNvSpPr/>
          <p:nvPr/>
        </p:nvSpPr>
        <p:spPr>
          <a:xfrm>
            <a:off x="6084168"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15" name="Rectângulo 9"/>
          <p:cNvSpPr/>
          <p:nvPr/>
        </p:nvSpPr>
        <p:spPr>
          <a:xfrm>
            <a:off x="7812360"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
        <p:nvSpPr>
          <p:cNvPr id="16" name="Rectângulo 9"/>
          <p:cNvSpPr/>
          <p:nvPr/>
        </p:nvSpPr>
        <p:spPr>
          <a:xfrm>
            <a:off x="8244408"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Q6</a:t>
            </a:r>
            <a:endParaRPr lang="pt-PT" sz="1200" b="1" dirty="0">
              <a:solidFill>
                <a:schemeClr val="tx1"/>
              </a:solidFill>
            </a:endParaRPr>
          </a:p>
        </p:txBody>
      </p:sp>
      <p:sp>
        <p:nvSpPr>
          <p:cNvPr id="17" name="Rectângulo 9"/>
          <p:cNvSpPr/>
          <p:nvPr/>
        </p:nvSpPr>
        <p:spPr>
          <a:xfrm>
            <a:off x="8674940"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Q7</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Q5 </a:t>
            </a:r>
            <a:endParaRPr lang="en-GB" sz="2600" dirty="0">
              <a:latin typeface="+mj-lt"/>
              <a:cs typeface="+mj-cs"/>
            </a:endParaRPr>
          </a:p>
        </p:txBody>
      </p:sp>
      <p:sp>
        <p:nvSpPr>
          <p:cNvPr id="12291" name="Marcador de Posição de Conteúdo 2"/>
          <p:cNvSpPr>
            <a:spLocks noGrp="1"/>
          </p:cNvSpPr>
          <p:nvPr>
            <p:ph idx="4294967295"/>
          </p:nvPr>
        </p:nvSpPr>
        <p:spPr>
          <a:xfrm>
            <a:off x="323528" y="2924944"/>
            <a:ext cx="8676456" cy="3528392"/>
          </a:xfrm>
        </p:spPr>
        <p:txBody>
          <a:bodyPr/>
          <a:lstStyle/>
          <a:p>
            <a:pPr marL="742950" lvl="2" indent="-342900"/>
            <a:endParaRPr lang="en-GB" sz="1800" dirty="0" smtClean="0">
              <a:cs typeface="Arial" charset="0"/>
            </a:endParaRPr>
          </a:p>
          <a:p>
            <a:pPr marL="742950" lvl="2" indent="-342900"/>
            <a:r>
              <a:rPr lang="en-GB" sz="1800" dirty="0" smtClean="0">
                <a:cs typeface="Arial" charset="0"/>
              </a:rPr>
              <a:t>One stakeholder considers difficult to assess from TSOs websites if they are providing  the information as close to real time as possible. TSOs have access to more frequent data (more than daily) in order to operate their networks efficiently and safely. Encourage regulators to work for understanding fully the TSOs within-day information availability.</a:t>
            </a:r>
          </a:p>
          <a:p>
            <a:pPr marL="1150938" lvl="3" indent="-342900"/>
            <a:endParaRPr lang="en-GB" sz="1600" dirty="0" smtClean="0">
              <a:cs typeface="Arial" charset="0"/>
            </a:endParaRPr>
          </a:p>
          <a:p>
            <a:pPr marL="742950" lvl="2" indent="-342900">
              <a:buNone/>
            </a:pPr>
            <a:endParaRPr lang="en-GB" sz="1800" dirty="0" smtClean="0">
              <a:cs typeface="Arial" charset="0"/>
            </a:endParaRPr>
          </a:p>
        </p:txBody>
      </p:sp>
      <p:sp>
        <p:nvSpPr>
          <p:cNvPr id="5" name="Rectângulo 4"/>
          <p:cNvSpPr/>
          <p:nvPr/>
        </p:nvSpPr>
        <p:spPr>
          <a:xfrm>
            <a:off x="323528" y="1530002"/>
            <a:ext cx="8568952" cy="1250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smtClean="0">
                <a:solidFill>
                  <a:schemeClr val="tx1"/>
                </a:solidFill>
              </a:rPr>
              <a:t>Question 5: </a:t>
            </a:r>
            <a:r>
              <a:rPr lang="en-GB" dirty="0" smtClean="0">
                <a:solidFill>
                  <a:schemeClr val="tx1"/>
                </a:solidFill>
              </a:rPr>
              <a:t>Is the information that is required to be published at all relevant points by the </a:t>
            </a:r>
            <a:r>
              <a:rPr lang="en-GB" b="1" u="sng" dirty="0" smtClean="0">
                <a:solidFill>
                  <a:schemeClr val="tx1"/>
                </a:solidFill>
              </a:rPr>
              <a:t>TSOs </a:t>
            </a:r>
            <a:r>
              <a:rPr lang="en-GB" dirty="0" smtClean="0">
                <a:solidFill>
                  <a:schemeClr val="tx1"/>
                </a:solidFill>
              </a:rPr>
              <a:t>(Annex 1, Chapter 3, Article 3.3 (a-g)) published “</a:t>
            </a:r>
            <a:r>
              <a:rPr lang="en-GB" b="1" dirty="0" smtClean="0">
                <a:solidFill>
                  <a:schemeClr val="tx1"/>
                </a:solidFill>
              </a:rPr>
              <a:t>close to real time i.e. as soon as it is available to the system operator</a:t>
            </a:r>
            <a:r>
              <a:rPr lang="en-GB" dirty="0" smtClean="0">
                <a:solidFill>
                  <a:schemeClr val="tx1"/>
                </a:solidFill>
              </a:rPr>
              <a:t>”? If not please provide specific examples.</a:t>
            </a:r>
            <a:endParaRPr lang="es-ES" dirty="0">
              <a:solidFill>
                <a:schemeClr val="tx1"/>
              </a:solidFill>
            </a:endParaRPr>
          </a:p>
        </p:txBody>
      </p:sp>
      <p:sp>
        <p:nvSpPr>
          <p:cNvPr id="11" name="Rectângulo 5"/>
          <p:cNvSpPr/>
          <p:nvPr/>
        </p:nvSpPr>
        <p:spPr>
          <a:xfrm>
            <a:off x="7812360" y="908720"/>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
        <p:nvSpPr>
          <p:cNvPr id="12" name="Rectângulo 6"/>
          <p:cNvSpPr/>
          <p:nvPr/>
        </p:nvSpPr>
        <p:spPr>
          <a:xfrm>
            <a:off x="6516216"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13" name="Rectângulo 7"/>
          <p:cNvSpPr/>
          <p:nvPr/>
        </p:nvSpPr>
        <p:spPr>
          <a:xfrm>
            <a:off x="6948264"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14" name="Rectângulo 8"/>
          <p:cNvSpPr/>
          <p:nvPr/>
        </p:nvSpPr>
        <p:spPr>
          <a:xfrm>
            <a:off x="7380312"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5" name="Rectângulo 9"/>
          <p:cNvSpPr/>
          <p:nvPr/>
        </p:nvSpPr>
        <p:spPr>
          <a:xfrm>
            <a:off x="6084168"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16" name="Rectângulo 9"/>
          <p:cNvSpPr/>
          <p:nvPr/>
        </p:nvSpPr>
        <p:spPr>
          <a:xfrm>
            <a:off x="8244408"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Q6</a:t>
            </a:r>
            <a:endParaRPr lang="pt-PT" sz="1200" b="1" dirty="0">
              <a:solidFill>
                <a:schemeClr val="tx1"/>
              </a:solidFill>
            </a:endParaRPr>
          </a:p>
        </p:txBody>
      </p:sp>
      <p:sp>
        <p:nvSpPr>
          <p:cNvPr id="17" name="Rectângulo 9"/>
          <p:cNvSpPr/>
          <p:nvPr/>
        </p:nvSpPr>
        <p:spPr>
          <a:xfrm>
            <a:off x="8674940"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Q7</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Q6 </a:t>
            </a:r>
            <a:endParaRPr lang="en-GB" sz="2600" dirty="0">
              <a:latin typeface="+mj-lt"/>
              <a:cs typeface="+mj-cs"/>
            </a:endParaRPr>
          </a:p>
        </p:txBody>
      </p:sp>
      <p:sp>
        <p:nvSpPr>
          <p:cNvPr id="12291" name="Marcador de Posição de Conteúdo 2"/>
          <p:cNvSpPr>
            <a:spLocks noGrp="1"/>
          </p:cNvSpPr>
          <p:nvPr>
            <p:ph idx="4294967295"/>
          </p:nvPr>
        </p:nvSpPr>
        <p:spPr>
          <a:xfrm>
            <a:off x="323528" y="2924944"/>
            <a:ext cx="8676456" cy="3528392"/>
          </a:xfrm>
        </p:spPr>
        <p:txBody>
          <a:bodyPr/>
          <a:lstStyle/>
          <a:p>
            <a:pPr marL="742950" lvl="2" indent="-342900"/>
            <a:r>
              <a:rPr lang="en-GB" sz="1800" dirty="0" smtClean="0">
                <a:cs typeface="Arial" charset="0"/>
              </a:rPr>
              <a:t>One operator underlines that two LSOs have already implemented the Transparency Platform, but some information (availability of slots for ship unloading operations) is difficult to obtain from some LSOs.</a:t>
            </a:r>
          </a:p>
          <a:p>
            <a:pPr marL="742950" lvl="2" indent="-342900"/>
            <a:r>
              <a:rPr lang="en-GB" sz="1800" dirty="0" smtClean="0">
                <a:cs typeface="Arial" charset="0"/>
              </a:rPr>
              <a:t>One user answers that several LSOs are providing links to </a:t>
            </a:r>
            <a:r>
              <a:rPr lang="en-GB" sz="1800" b="1" dirty="0" smtClean="0">
                <a:cs typeface="Arial" charset="0"/>
              </a:rPr>
              <a:t>too general and extensive information</a:t>
            </a:r>
            <a:r>
              <a:rPr lang="en-GB" sz="1800" dirty="0" smtClean="0">
                <a:cs typeface="Arial" charset="0"/>
              </a:rPr>
              <a:t>, being difficult to quickly find the desired information.</a:t>
            </a:r>
          </a:p>
          <a:p>
            <a:pPr marL="742950" lvl="2" indent="-342900"/>
            <a:r>
              <a:rPr lang="en-GB" sz="1800" dirty="0" smtClean="0">
                <a:cs typeface="Arial" charset="0"/>
              </a:rPr>
              <a:t>Two stakeholders said that most SSOs publish information in a clear and easily accessible way (two participants agree), even when improvements will be welcome in particular cases.</a:t>
            </a:r>
          </a:p>
          <a:p>
            <a:pPr marL="742950" lvl="2" indent="-342900"/>
            <a:endParaRPr lang="en-GB" sz="1800" dirty="0" smtClean="0">
              <a:cs typeface="Arial" charset="0"/>
            </a:endParaRPr>
          </a:p>
          <a:p>
            <a:pPr marL="742950" lvl="2" indent="-342900"/>
            <a:endParaRPr lang="en-GB" sz="1800" dirty="0" smtClean="0">
              <a:cs typeface="Arial" charset="0"/>
            </a:endParaRPr>
          </a:p>
          <a:p>
            <a:pPr marL="742950" lvl="2" indent="-342900">
              <a:buNone/>
            </a:pPr>
            <a:endParaRPr lang="en-GB" sz="1800" dirty="0" smtClean="0">
              <a:cs typeface="Arial" charset="0"/>
            </a:endParaRPr>
          </a:p>
        </p:txBody>
      </p:sp>
      <p:sp>
        <p:nvSpPr>
          <p:cNvPr id="5" name="Rectângulo 4"/>
          <p:cNvSpPr/>
          <p:nvPr/>
        </p:nvSpPr>
        <p:spPr>
          <a:xfrm>
            <a:off x="323528" y="1530002"/>
            <a:ext cx="8568952" cy="1250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Question 6: </a:t>
            </a:r>
            <a:r>
              <a:rPr lang="en-GB" dirty="0" smtClean="0">
                <a:solidFill>
                  <a:schemeClr val="tx1"/>
                </a:solidFill>
              </a:rPr>
              <a:t>Is the information that is required by the Regulation to be disclosed by the </a:t>
            </a:r>
            <a:r>
              <a:rPr lang="en-GB" b="1" u="sng" dirty="0" smtClean="0">
                <a:solidFill>
                  <a:schemeClr val="tx1"/>
                </a:solidFill>
              </a:rPr>
              <a:t>LSOs and SSOs</a:t>
            </a:r>
            <a:r>
              <a:rPr lang="en-GB" dirty="0" smtClean="0">
                <a:solidFill>
                  <a:schemeClr val="tx1"/>
                </a:solidFill>
              </a:rPr>
              <a:t> published “</a:t>
            </a:r>
            <a:r>
              <a:rPr lang="en-GB" b="1" dirty="0" smtClean="0">
                <a:solidFill>
                  <a:schemeClr val="tx1"/>
                </a:solidFill>
              </a:rPr>
              <a:t>in a meaningful, quantifiably clear and easily accessible way and on a non-discriminatory basis</a:t>
            </a:r>
            <a:r>
              <a:rPr lang="en-GB" dirty="0" smtClean="0">
                <a:solidFill>
                  <a:schemeClr val="tx1"/>
                </a:solidFill>
              </a:rPr>
              <a:t>”? If you consider they do not, please provide specific examples.</a:t>
            </a:r>
            <a:endParaRPr lang="es-ES" dirty="0">
              <a:solidFill>
                <a:schemeClr val="tx1"/>
              </a:solidFill>
            </a:endParaRPr>
          </a:p>
        </p:txBody>
      </p:sp>
      <p:sp>
        <p:nvSpPr>
          <p:cNvPr id="11" name="Rectângulo 5"/>
          <p:cNvSpPr/>
          <p:nvPr/>
        </p:nvSpPr>
        <p:spPr>
          <a:xfrm>
            <a:off x="8244408" y="908720"/>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Q6</a:t>
            </a:r>
            <a:endParaRPr lang="pt-PT" sz="1200" b="1" dirty="0">
              <a:solidFill>
                <a:schemeClr val="tx1"/>
              </a:solidFill>
            </a:endParaRPr>
          </a:p>
        </p:txBody>
      </p:sp>
      <p:sp>
        <p:nvSpPr>
          <p:cNvPr id="12" name="Rectângulo 6"/>
          <p:cNvSpPr/>
          <p:nvPr/>
        </p:nvSpPr>
        <p:spPr>
          <a:xfrm>
            <a:off x="6516216"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13" name="Rectângulo 7"/>
          <p:cNvSpPr/>
          <p:nvPr/>
        </p:nvSpPr>
        <p:spPr>
          <a:xfrm>
            <a:off x="6948264"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14" name="Rectângulo 8"/>
          <p:cNvSpPr/>
          <p:nvPr/>
        </p:nvSpPr>
        <p:spPr>
          <a:xfrm>
            <a:off x="7380312"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5" name="Rectângulo 9"/>
          <p:cNvSpPr/>
          <p:nvPr/>
        </p:nvSpPr>
        <p:spPr>
          <a:xfrm>
            <a:off x="7812360"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
        <p:nvSpPr>
          <p:cNvPr id="16" name="Rectângulo 9"/>
          <p:cNvSpPr/>
          <p:nvPr/>
        </p:nvSpPr>
        <p:spPr>
          <a:xfrm>
            <a:off x="6084168"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17" name="Rectângulo 9"/>
          <p:cNvSpPr/>
          <p:nvPr/>
        </p:nvSpPr>
        <p:spPr>
          <a:xfrm>
            <a:off x="8674940"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Q7</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graphicFrame>
        <p:nvGraphicFramePr>
          <p:cNvPr id="3" name="2 Tabla"/>
          <p:cNvGraphicFramePr>
            <a:graphicFrameLocks noGrp="1"/>
          </p:cNvGraphicFramePr>
          <p:nvPr/>
        </p:nvGraphicFramePr>
        <p:xfrm>
          <a:off x="251520" y="4074264"/>
          <a:ext cx="8572560" cy="1010920"/>
        </p:xfrm>
        <a:graphic>
          <a:graphicData uri="http://schemas.openxmlformats.org/drawingml/2006/table">
            <a:tbl>
              <a:tblPr firstRow="1" bandRow="1">
                <a:tableStyleId>{5C22544A-7EE6-4342-B048-85BDC9FD1C3A}</a:tableStyleId>
              </a:tblPr>
              <a:tblGrid>
                <a:gridCol w="4572032"/>
                <a:gridCol w="1571636"/>
                <a:gridCol w="1236187"/>
                <a:gridCol w="1192705"/>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r>
                        <a:rPr lang="en-US" sz="1800" kern="1200" dirty="0" smtClean="0">
                          <a:solidFill>
                            <a:srgbClr val="264D74"/>
                          </a:solidFill>
                          <a:latin typeface="Arial" charset="0"/>
                          <a:ea typeface="+mn-ea"/>
                          <a:cs typeface="Arial" charset="0"/>
                        </a:rPr>
                        <a:t>CAM </a:t>
                      </a:r>
                      <a:r>
                        <a:rPr lang="en-US" sz="1800" kern="1200" dirty="0" err="1" smtClean="0">
                          <a:solidFill>
                            <a:srgbClr val="264D74"/>
                          </a:solidFill>
                          <a:latin typeface="Arial" charset="0"/>
                          <a:ea typeface="+mn-ea"/>
                          <a:cs typeface="Arial" charset="0"/>
                        </a:rPr>
                        <a:t>harmonisation</a:t>
                      </a:r>
                      <a:r>
                        <a:rPr lang="en-US" sz="1800" kern="1200" dirty="0" smtClean="0">
                          <a:solidFill>
                            <a:srgbClr val="264D74"/>
                          </a:solidFill>
                          <a:latin typeface="Arial" charset="0"/>
                          <a:ea typeface="+mn-ea"/>
                          <a:cs typeface="Arial" charset="0"/>
                        </a:rPr>
                        <a:t> proposal (CAM pilot testing Sp‐Pt borders)</a:t>
                      </a:r>
                    </a:p>
                  </a:txBody>
                  <a:tcPr/>
                </a:tc>
                <a:tc>
                  <a:txBody>
                    <a:bodyPr/>
                    <a:lstStyle/>
                    <a:p>
                      <a:pPr algn="ctr"/>
                      <a:r>
                        <a:rPr lang="nl-NL" sz="1800" dirty="0" smtClean="0"/>
                        <a:t>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Jan. 2011 </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Jun. 2012</a:t>
                      </a:r>
                      <a:endParaRPr lang="en-US" sz="1800" dirty="0" smtClean="0">
                        <a:solidFill>
                          <a:srgbClr val="264D74"/>
                        </a:solidFill>
                      </a:endParaRPr>
                    </a:p>
                    <a:p>
                      <a:pPr algn="ctr"/>
                      <a:endParaRPr lang="es-ES" sz="1800" kern="1200" dirty="0" smtClean="0">
                        <a:solidFill>
                          <a:srgbClr val="264D74"/>
                        </a:solidFill>
                        <a:latin typeface="Arial" charset="0"/>
                        <a:ea typeface="+mn-ea"/>
                        <a:cs typeface="Arial" charset="0"/>
                      </a:endParaRPr>
                    </a:p>
                  </a:txBody>
                  <a:tcPr/>
                </a:tc>
              </a:tr>
            </a:tbl>
          </a:graphicData>
        </a:graphic>
      </p:graphicFrame>
      <p:sp>
        <p:nvSpPr>
          <p:cNvPr id="4" name="3 Rectángulo"/>
          <p:cNvSpPr>
            <a:spLocks noChangeArrowheads="1"/>
          </p:cNvSpPr>
          <p:nvPr/>
        </p:nvSpPr>
        <p:spPr bwMode="auto">
          <a:xfrm>
            <a:off x="1043608" y="1735455"/>
            <a:ext cx="7819232" cy="1877437"/>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000" dirty="0" smtClean="0">
                <a:solidFill>
                  <a:srgbClr val="264D74"/>
                </a:solidFill>
              </a:rPr>
              <a:t>II.1 CAM to be applied at the Portuguese-Spanish interconnection</a:t>
            </a:r>
          </a:p>
          <a:p>
            <a:pPr marL="628650" indent="-536575">
              <a:lnSpc>
                <a:spcPct val="120000"/>
              </a:lnSpc>
              <a:spcBef>
                <a:spcPts val="600"/>
              </a:spcBef>
              <a:spcAft>
                <a:spcPts val="200"/>
              </a:spcAft>
            </a:pPr>
            <a:r>
              <a:rPr lang="en-US" sz="2000" dirty="0" smtClean="0">
                <a:solidFill>
                  <a:srgbClr val="264D74"/>
                </a:solidFill>
              </a:rPr>
              <a:t>	Procedure approval (for information by NRAs)</a:t>
            </a:r>
          </a:p>
          <a:p>
            <a:pPr marL="628650" indent="-536575">
              <a:lnSpc>
                <a:spcPct val="120000"/>
              </a:lnSpc>
              <a:spcBef>
                <a:spcPts val="600"/>
              </a:spcBef>
              <a:spcAft>
                <a:spcPts val="200"/>
              </a:spcAft>
            </a:pPr>
            <a:r>
              <a:rPr lang="en-US" sz="2000" dirty="0" smtClean="0">
                <a:solidFill>
                  <a:srgbClr val="264D74"/>
                </a:solidFill>
              </a:rPr>
              <a:t>	Information Memorandum (for information by TSOs)</a:t>
            </a:r>
          </a:p>
          <a:p>
            <a:pPr marL="355600" indent="-263525">
              <a:lnSpc>
                <a:spcPct val="120000"/>
              </a:lnSpc>
              <a:spcBef>
                <a:spcPts val="600"/>
              </a:spcBef>
              <a:spcAft>
                <a:spcPts val="200"/>
              </a:spcAft>
            </a:pPr>
            <a:r>
              <a:rPr lang="en-US" sz="2000" dirty="0" smtClean="0">
                <a:solidFill>
                  <a:srgbClr val="264D74"/>
                </a:solidFill>
              </a:rPr>
              <a:t>II.2 Next Steps and calendar (for information by NRAs)</a:t>
            </a: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Q7 </a:t>
            </a:r>
            <a:endParaRPr lang="en-GB" sz="2600" dirty="0">
              <a:latin typeface="+mj-lt"/>
              <a:cs typeface="+mj-cs"/>
            </a:endParaRPr>
          </a:p>
        </p:txBody>
      </p:sp>
      <p:sp>
        <p:nvSpPr>
          <p:cNvPr id="5" name="Rectângulo 4"/>
          <p:cNvSpPr/>
          <p:nvPr/>
        </p:nvSpPr>
        <p:spPr>
          <a:xfrm>
            <a:off x="323528" y="1530002"/>
            <a:ext cx="8568952" cy="1250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Question 7: </a:t>
            </a:r>
            <a:r>
              <a:rPr lang="en-GB" dirty="0" smtClean="0">
                <a:solidFill>
                  <a:schemeClr val="tx1"/>
                </a:solidFill>
              </a:rPr>
              <a:t>Do you consider the data on the use and availability of services offered by </a:t>
            </a:r>
            <a:r>
              <a:rPr lang="en-GB" b="1" u="sng" dirty="0" smtClean="0">
                <a:solidFill>
                  <a:schemeClr val="tx1"/>
                </a:solidFill>
              </a:rPr>
              <a:t>LSOs and SSOs</a:t>
            </a:r>
            <a:r>
              <a:rPr lang="en-GB" dirty="0" smtClean="0">
                <a:solidFill>
                  <a:schemeClr val="tx1"/>
                </a:solidFill>
              </a:rPr>
              <a:t> are published “</a:t>
            </a:r>
            <a:r>
              <a:rPr lang="en-GB" b="1" dirty="0" smtClean="0">
                <a:solidFill>
                  <a:schemeClr val="tx1"/>
                </a:solidFill>
              </a:rPr>
              <a:t>in a time-frame compatible with the facility users’ reasonable commercial needs</a:t>
            </a:r>
            <a:r>
              <a:rPr lang="en-GB" dirty="0" smtClean="0">
                <a:solidFill>
                  <a:schemeClr val="tx1"/>
                </a:solidFill>
              </a:rPr>
              <a:t>”? If you consider they do not please provide specific examples.</a:t>
            </a:r>
            <a:endParaRPr lang="es-ES" dirty="0">
              <a:solidFill>
                <a:schemeClr val="tx1"/>
              </a:solidFill>
            </a:endParaRPr>
          </a:p>
        </p:txBody>
      </p:sp>
      <p:sp>
        <p:nvSpPr>
          <p:cNvPr id="11" name="Marcador de Posição de Conteúdo 2"/>
          <p:cNvSpPr>
            <a:spLocks noGrp="1"/>
          </p:cNvSpPr>
          <p:nvPr>
            <p:ph idx="4294967295"/>
          </p:nvPr>
        </p:nvSpPr>
        <p:spPr>
          <a:xfrm>
            <a:off x="323850" y="2924175"/>
            <a:ext cx="8675688" cy="3529013"/>
          </a:xfrm>
        </p:spPr>
        <p:txBody>
          <a:bodyPr/>
          <a:lstStyle/>
          <a:p>
            <a:pPr marL="742950" lvl="2" indent="-342900"/>
            <a:r>
              <a:rPr lang="en-GB" sz="1800" dirty="0" smtClean="0">
                <a:cs typeface="Arial" charset="0"/>
              </a:rPr>
              <a:t>One operator expresses that regulatory frameworks vary in every Member State as well as maturity of market, level of services provided (tolerance, flexibility services), interest of groups of stakeholders... </a:t>
            </a:r>
          </a:p>
          <a:p>
            <a:pPr marL="742950" lvl="2" indent="-342900"/>
            <a:endParaRPr lang="en-GB" sz="1800" dirty="0" smtClean="0">
              <a:cs typeface="Arial" charset="0"/>
            </a:endParaRPr>
          </a:p>
          <a:p>
            <a:pPr marL="742950" lvl="2" indent="-342900"/>
            <a:endParaRPr lang="en-GB" sz="1800" dirty="0" smtClean="0">
              <a:cs typeface="Arial" charset="0"/>
            </a:endParaRPr>
          </a:p>
          <a:p>
            <a:pPr marL="742950" lvl="2" indent="-342900">
              <a:buNone/>
            </a:pPr>
            <a:endParaRPr lang="en-GB" sz="1800" dirty="0" smtClean="0">
              <a:cs typeface="Arial" charset="0"/>
            </a:endParaRPr>
          </a:p>
        </p:txBody>
      </p:sp>
      <p:sp>
        <p:nvSpPr>
          <p:cNvPr id="12" name="Rectângulo 5"/>
          <p:cNvSpPr/>
          <p:nvPr/>
        </p:nvSpPr>
        <p:spPr>
          <a:xfrm>
            <a:off x="8676456" y="908720"/>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Q7</a:t>
            </a:r>
            <a:endParaRPr lang="pt-PT" sz="1200" b="1" dirty="0">
              <a:solidFill>
                <a:schemeClr val="tx1"/>
              </a:solidFill>
            </a:endParaRPr>
          </a:p>
        </p:txBody>
      </p:sp>
      <p:sp>
        <p:nvSpPr>
          <p:cNvPr id="13" name="Rectângulo 6"/>
          <p:cNvSpPr/>
          <p:nvPr/>
        </p:nvSpPr>
        <p:spPr>
          <a:xfrm>
            <a:off x="6516216"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14" name="Rectângulo 7"/>
          <p:cNvSpPr/>
          <p:nvPr/>
        </p:nvSpPr>
        <p:spPr>
          <a:xfrm>
            <a:off x="6948264"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15" name="Rectângulo 8"/>
          <p:cNvSpPr/>
          <p:nvPr/>
        </p:nvSpPr>
        <p:spPr>
          <a:xfrm>
            <a:off x="7380312"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6" name="Rectângulo 9"/>
          <p:cNvSpPr/>
          <p:nvPr/>
        </p:nvSpPr>
        <p:spPr>
          <a:xfrm>
            <a:off x="7812360"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
        <p:nvSpPr>
          <p:cNvPr id="17" name="Rectângulo 9"/>
          <p:cNvSpPr/>
          <p:nvPr/>
        </p:nvSpPr>
        <p:spPr>
          <a:xfrm>
            <a:off x="8244408"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Q6</a:t>
            </a:r>
            <a:endParaRPr lang="pt-PT" sz="1200" b="1" dirty="0">
              <a:solidFill>
                <a:schemeClr val="tx1"/>
              </a:solidFill>
            </a:endParaRPr>
          </a:p>
        </p:txBody>
      </p:sp>
      <p:sp>
        <p:nvSpPr>
          <p:cNvPr id="18" name="Rectângulo 9"/>
          <p:cNvSpPr/>
          <p:nvPr/>
        </p:nvSpPr>
        <p:spPr>
          <a:xfrm>
            <a:off x="6084168" y="908720"/>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a:t>
            </a:r>
            <a:r>
              <a:rPr lang="en-GB" sz="2400" dirty="0" smtClean="0">
                <a:latin typeface="+mj-lt"/>
                <a:cs typeface="+mj-cs"/>
              </a:rPr>
              <a:t>PRELIMINARY CONCLUSIONS</a:t>
            </a:r>
            <a:endParaRPr lang="en-GB" sz="2400" dirty="0">
              <a:latin typeface="+mj-lt"/>
              <a:cs typeface="+mj-cs"/>
            </a:endParaRPr>
          </a:p>
        </p:txBody>
      </p:sp>
      <p:sp>
        <p:nvSpPr>
          <p:cNvPr id="19" name="18 Rectángulo"/>
          <p:cNvSpPr/>
          <p:nvPr/>
        </p:nvSpPr>
        <p:spPr>
          <a:xfrm>
            <a:off x="611560" y="1340768"/>
            <a:ext cx="8064896" cy="5663089"/>
          </a:xfrm>
          <a:prstGeom prst="rect">
            <a:avLst/>
          </a:prstGeom>
        </p:spPr>
        <p:txBody>
          <a:bodyPr wrap="square">
            <a:spAutoFit/>
          </a:bodyPr>
          <a:lstStyle/>
          <a:p>
            <a:pPr marL="334963" lvl="1" indent="-342900">
              <a:buFont typeface="Arial" pitchFamily="34" charset="0"/>
              <a:buChar char="•"/>
            </a:pPr>
            <a:endParaRPr lang="en-GB" sz="2000" dirty="0" smtClean="0"/>
          </a:p>
          <a:p>
            <a:pPr marL="334963" lvl="1" indent="-342900">
              <a:buFont typeface="Arial" pitchFamily="34" charset="0"/>
              <a:buChar char="•"/>
            </a:pPr>
            <a:r>
              <a:rPr lang="en-GB" dirty="0" smtClean="0"/>
              <a:t>All participants </a:t>
            </a:r>
            <a:r>
              <a:rPr lang="en-GB" b="1" dirty="0" smtClean="0"/>
              <a:t>welcome the public consultation </a:t>
            </a:r>
            <a:r>
              <a:rPr lang="en-GB" dirty="0" smtClean="0"/>
              <a:t>on compliance monitoring of TSOs, LSOs and SSOs against the Third Package gas Transparency Requirements launched by SGRI. They s</a:t>
            </a:r>
            <a:r>
              <a:rPr lang="en-GB" dirty="0" smtClean="0">
                <a:cs typeface="Arial" charset="0"/>
              </a:rPr>
              <a:t>upport all the improvements and works to be done in order that the </a:t>
            </a:r>
            <a:r>
              <a:rPr lang="en-GB" b="1" dirty="0" smtClean="0">
                <a:cs typeface="Arial" charset="0"/>
              </a:rPr>
              <a:t>real internal gas market becomes a reality,</a:t>
            </a:r>
            <a:r>
              <a:rPr lang="en-GB" dirty="0" smtClean="0">
                <a:cs typeface="Arial" charset="0"/>
              </a:rPr>
              <a:t> as soon as possible.</a:t>
            </a:r>
          </a:p>
          <a:p>
            <a:pPr marL="334963" lvl="1" indent="-342900">
              <a:buFont typeface="Arial" pitchFamily="34" charset="0"/>
              <a:buChar char="•"/>
            </a:pPr>
            <a:endParaRPr lang="en-GB" dirty="0" smtClean="0">
              <a:cs typeface="Arial" charset="0"/>
            </a:endParaRPr>
          </a:p>
          <a:p>
            <a:pPr marL="334963" lvl="1" indent="-342900">
              <a:buFont typeface="Arial" pitchFamily="34" charset="0"/>
              <a:buChar char="•"/>
            </a:pPr>
            <a:r>
              <a:rPr lang="en-GB" dirty="0" smtClean="0"/>
              <a:t>In general, a </a:t>
            </a:r>
            <a:r>
              <a:rPr lang="en-GB" b="1" dirty="0" smtClean="0"/>
              <a:t>significant level of compliance is reported on all requirements, </a:t>
            </a:r>
            <a:r>
              <a:rPr lang="en-GB" dirty="0" err="1" smtClean="0"/>
              <a:t>althought</a:t>
            </a:r>
            <a:r>
              <a:rPr lang="en-GB" dirty="0" smtClean="0"/>
              <a:t> it is not the same in the three countries.</a:t>
            </a:r>
          </a:p>
          <a:p>
            <a:pPr marL="334963" lvl="1" indent="-342900">
              <a:buFont typeface="Arial" pitchFamily="34" charset="0"/>
              <a:buChar char="•"/>
            </a:pPr>
            <a:endParaRPr lang="en-GB" dirty="0" smtClean="0"/>
          </a:p>
          <a:p>
            <a:pPr marL="334963" lvl="1" indent="-342900">
              <a:buFont typeface="Arial" pitchFamily="34" charset="0"/>
              <a:buChar char="•"/>
            </a:pPr>
            <a:r>
              <a:rPr lang="en-GB" dirty="0" smtClean="0">
                <a:cs typeface="Arial" charset="0"/>
              </a:rPr>
              <a:t>In some TSOs websites the </a:t>
            </a:r>
            <a:r>
              <a:rPr lang="en-GB" b="1" dirty="0" smtClean="0">
                <a:cs typeface="Arial" charset="0"/>
              </a:rPr>
              <a:t>relevant information is not easy to find</a:t>
            </a:r>
            <a:r>
              <a:rPr lang="en-GB" dirty="0" smtClean="0">
                <a:cs typeface="Arial" charset="0"/>
              </a:rPr>
              <a:t>. Need to improve frequency of publication, historical data, language, different formats... </a:t>
            </a:r>
          </a:p>
          <a:p>
            <a:pPr marL="334963" lvl="1" indent="-342900">
              <a:buFont typeface="Arial" pitchFamily="34" charset="0"/>
              <a:buChar char="•"/>
            </a:pPr>
            <a:endParaRPr lang="en-GB" b="1" dirty="0" smtClean="0">
              <a:cs typeface="Arial" charset="0"/>
            </a:endParaRPr>
          </a:p>
          <a:p>
            <a:pPr marL="334963" lvl="1" indent="-342900">
              <a:buFont typeface="Arial" pitchFamily="34" charset="0"/>
              <a:buChar char="•"/>
            </a:pPr>
            <a:r>
              <a:rPr lang="en-GB" b="1" dirty="0" smtClean="0">
                <a:cs typeface="Arial" charset="0"/>
              </a:rPr>
              <a:t>Some LSOs and SSOs </a:t>
            </a:r>
            <a:r>
              <a:rPr lang="en-GB" dirty="0" smtClean="0">
                <a:cs typeface="Arial" charset="0"/>
              </a:rPr>
              <a:t>websites reflect the available information but there is room for</a:t>
            </a:r>
            <a:r>
              <a:rPr lang="en-GB" b="1" dirty="0" smtClean="0">
                <a:cs typeface="Arial" charset="0"/>
              </a:rPr>
              <a:t> improvement in easy and direct access.  </a:t>
            </a:r>
          </a:p>
          <a:p>
            <a:pPr marL="334963" lvl="1" indent="-342900">
              <a:buFont typeface="Arial" pitchFamily="34" charset="0"/>
              <a:buChar char="•"/>
            </a:pPr>
            <a:endParaRPr lang="en-GB" dirty="0" smtClean="0">
              <a:cs typeface="Arial" charset="0"/>
            </a:endParaRPr>
          </a:p>
          <a:p>
            <a:pPr marL="334963" lvl="1" indent="-342900">
              <a:buFont typeface="Arial" pitchFamily="34" charset="0"/>
              <a:buChar char="•"/>
            </a:pPr>
            <a:r>
              <a:rPr lang="en-GB" b="1" dirty="0" smtClean="0">
                <a:cs typeface="Arial" charset="0"/>
              </a:rPr>
              <a:t>Subjective criteria, misunderstanding and particular national conditions </a:t>
            </a:r>
            <a:r>
              <a:rPr lang="en-GB" dirty="0" smtClean="0">
                <a:cs typeface="Arial" charset="0"/>
              </a:rPr>
              <a:t>can lead to different interpretations of compliance level.</a:t>
            </a:r>
          </a:p>
          <a:p>
            <a:pPr marL="334963" lvl="1" indent="-342900">
              <a:buFont typeface="Arial" pitchFamily="34" charset="0"/>
              <a:buChar char="•"/>
            </a:pPr>
            <a:endParaRPr lang="en-GB" dirty="0"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800087"/>
          </a:xfrm>
        </p:spPr>
        <p:txBody>
          <a:bodyPr>
            <a:normAutofit fontScale="90000"/>
          </a:bodyPr>
          <a:lstStyle/>
          <a:p>
            <a:pPr eaLnBrk="1" hangingPunct="1"/>
            <a:r>
              <a:rPr lang="en-US" sz="2900" dirty="0" smtClean="0">
                <a:solidFill>
                  <a:srgbClr val="264D74"/>
                </a:solidFill>
              </a:rPr>
              <a:t>V.2 </a:t>
            </a:r>
            <a:r>
              <a:rPr lang="en-US" sz="2800" dirty="0" smtClean="0">
                <a:solidFill>
                  <a:srgbClr val="264D74"/>
                </a:solidFill>
              </a:rPr>
              <a:t>Next steps and calendar (for discussion) </a:t>
            </a:r>
            <a:r>
              <a:rPr lang="en-US" dirty="0" smtClean="0">
                <a:solidFill>
                  <a:srgbClr val="264D74"/>
                </a:solidFill>
              </a:rPr>
              <a:t/>
            </a:r>
            <a:br>
              <a:rPr lang="en-US" dirty="0" smtClean="0">
                <a:solidFill>
                  <a:srgbClr val="264D74"/>
                </a:solidFill>
              </a:rPr>
            </a:br>
            <a:r>
              <a:rPr lang="pt-PT" dirty="0" smtClean="0">
                <a:solidFill>
                  <a:schemeClr val="bg1"/>
                </a:solidFill>
              </a:rPr>
              <a:t>onsulta Pública sobre harmonização das tarifas de interligação de gás natural entre Portugal e Espanha</a:t>
            </a:r>
          </a:p>
        </p:txBody>
      </p:sp>
      <p:sp>
        <p:nvSpPr>
          <p:cNvPr id="12291" name="Marcador de Posição de Conteúdo 2"/>
          <p:cNvSpPr>
            <a:spLocks noGrp="1"/>
          </p:cNvSpPr>
          <p:nvPr>
            <p:ph idx="1"/>
          </p:nvPr>
        </p:nvSpPr>
        <p:spPr>
          <a:xfrm>
            <a:off x="611560" y="1772816"/>
            <a:ext cx="7993062" cy="4811996"/>
          </a:xfrm>
        </p:spPr>
        <p:txBody>
          <a:bodyPr/>
          <a:lstStyle/>
          <a:p>
            <a:pPr marL="0" lvl="1" indent="0" defTabSz="1800000">
              <a:buSzPct val="70000"/>
              <a:buFont typeface="Wingdings" pitchFamily="2" charset="2"/>
              <a:buChar char="ü"/>
            </a:pPr>
            <a:endParaRPr lang="en-GB" sz="1800" dirty="0" smtClean="0"/>
          </a:p>
          <a:p>
            <a:pPr marL="0" lvl="1" indent="0" defTabSz="1800000">
              <a:buSzPct val="70000"/>
              <a:buFont typeface="Wingdings" pitchFamily="2" charset="2"/>
              <a:buChar char="ü"/>
            </a:pPr>
            <a:r>
              <a:rPr lang="en-GB" sz="2800" dirty="0" smtClean="0"/>
              <a:t>Reminder to encourage furthers stakeholders participation in Public Consultation</a:t>
            </a:r>
          </a:p>
          <a:p>
            <a:pPr marL="0" lvl="1" indent="0" defTabSz="1800000">
              <a:buSzPct val="70000"/>
              <a:buFont typeface="Wingdings" pitchFamily="2" charset="2"/>
              <a:buChar char="ü"/>
            </a:pPr>
            <a:endParaRPr lang="en-GB" sz="2800" dirty="0" smtClean="0"/>
          </a:p>
          <a:p>
            <a:pPr marL="0" lvl="1" indent="0" defTabSz="1800000">
              <a:buSzPct val="70000"/>
              <a:buFont typeface="Wingdings" pitchFamily="2" charset="2"/>
              <a:buChar char="ü"/>
            </a:pPr>
            <a:r>
              <a:rPr lang="en-GB" sz="2800" dirty="0" smtClean="0"/>
              <a:t>New deadline to Public Consultation: 18</a:t>
            </a:r>
            <a:r>
              <a:rPr lang="en-GB" sz="2800" baseline="30000" dirty="0" smtClean="0"/>
              <a:t>th</a:t>
            </a:r>
            <a:r>
              <a:rPr lang="en-GB" sz="2800" dirty="0" smtClean="0"/>
              <a:t> June</a:t>
            </a:r>
          </a:p>
          <a:p>
            <a:pPr marL="0" indent="0" defTabSz="1800000">
              <a:buSzPct val="70000"/>
              <a:buFont typeface="Wingdings" pitchFamily="2" charset="2"/>
              <a:buChar char="ü"/>
            </a:pPr>
            <a:endParaRPr lang="en-GB" dirty="0" smtClean="0"/>
          </a:p>
          <a:p>
            <a:pPr marL="0" indent="0" defTabSz="1800000">
              <a:buSzPct val="70000"/>
              <a:buFont typeface="Wingdings" pitchFamily="2" charset="2"/>
              <a:buChar char="ü"/>
            </a:pPr>
            <a:r>
              <a:rPr lang="en-GB" dirty="0" smtClean="0"/>
              <a:t>Regulators to publish the stakeholders’ answers in ACER website </a:t>
            </a:r>
          </a:p>
          <a:p>
            <a:pPr marL="0" indent="0" defTabSz="1800000">
              <a:buSzPct val="70000"/>
              <a:buFont typeface="Wingdings" pitchFamily="2" charset="2"/>
              <a:buChar char="ü"/>
            </a:pPr>
            <a:endParaRPr lang="en-GB" sz="1800" dirty="0" smtClean="0"/>
          </a:p>
          <a:p>
            <a:pPr marL="0" indent="0" defTabSz="1800000">
              <a:buSzPct val="70000"/>
              <a:buFont typeface="Wingdings" pitchFamily="2" charset="2"/>
              <a:buChar char="ü"/>
            </a:pPr>
            <a:endParaRPr lang="en-GB" sz="1800" dirty="0" smtClean="0"/>
          </a:p>
          <a:p>
            <a:pPr marL="0" indent="0" defTabSz="1800000">
              <a:buSzPct val="70000"/>
              <a:buFont typeface="Wingdings" pitchFamily="2" charset="2"/>
              <a:buChar char="ü"/>
            </a:pPr>
            <a:endParaRPr lang="en-GB" sz="1800" dirty="0" smtClean="0"/>
          </a:p>
          <a:p>
            <a:pPr marL="0" indent="0" defTabSz="1800000">
              <a:buSzPct val="70000"/>
              <a:buFont typeface="Wingdings" pitchFamily="2" charset="2"/>
              <a:buChar char="ü"/>
            </a:pPr>
            <a:endParaRPr lang="en-GB" sz="1800" dirty="0" smtClean="0"/>
          </a:p>
          <a:p>
            <a:pPr marL="0" indent="0" defTabSz="1800000">
              <a:buSzPct val="70000"/>
              <a:buFont typeface="Wingdings" pitchFamily="2" charset="2"/>
              <a:buChar char="ü"/>
            </a:pPr>
            <a:endParaRPr lang="en-GB" sz="1800" dirty="0" smtClean="0"/>
          </a:p>
          <a:p>
            <a:pPr marL="0" indent="0">
              <a:buNone/>
            </a:pPr>
            <a:endParaRPr lang="en-GB" sz="1800" i="1" dirty="0" smtClean="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a:spLocks noChangeArrowheads="1"/>
          </p:cNvSpPr>
          <p:nvPr/>
        </p:nvSpPr>
        <p:spPr bwMode="auto">
          <a:xfrm>
            <a:off x="819472" y="731370"/>
            <a:ext cx="8001000" cy="561885"/>
          </a:xfrm>
          <a:prstGeom prst="rect">
            <a:avLst/>
          </a:prstGeom>
          <a:noFill/>
          <a:ln w="9525">
            <a:noFill/>
            <a:miter lim="800000"/>
            <a:headEnd/>
            <a:tailEnd/>
          </a:ln>
        </p:spPr>
        <p:txBody>
          <a:bodyPr>
            <a:spAutoFit/>
          </a:bodyPr>
          <a:lstStyle/>
          <a:p>
            <a:pPr marL="355600" lvl="0" indent="-263525">
              <a:lnSpc>
                <a:spcPct val="120000"/>
              </a:lnSpc>
              <a:spcBef>
                <a:spcPts val="600"/>
              </a:spcBef>
              <a:spcAft>
                <a:spcPts val="200"/>
              </a:spcAft>
            </a:pPr>
            <a:r>
              <a:rPr lang="en-US" sz="2800" dirty="0" smtClean="0">
                <a:solidFill>
                  <a:srgbClr val="264D74"/>
                </a:solidFill>
              </a:rPr>
              <a:t>VI. </a:t>
            </a:r>
            <a:r>
              <a:rPr lang="en-GB" sz="2800" dirty="0" smtClean="0">
                <a:solidFill>
                  <a:srgbClr val="264D74"/>
                </a:solidFill>
              </a:rPr>
              <a:t>Review of actions in the WP 2011-2014 </a:t>
            </a:r>
            <a:endParaRPr lang="en-US" sz="2800" dirty="0" smtClean="0">
              <a:solidFill>
                <a:srgbClr val="264D74"/>
              </a:solidFill>
            </a:endParaRPr>
          </a:p>
        </p:txBody>
      </p:sp>
      <p:graphicFrame>
        <p:nvGraphicFramePr>
          <p:cNvPr id="4" name="3 Tabla"/>
          <p:cNvGraphicFramePr>
            <a:graphicFrameLocks noGrp="1"/>
          </p:cNvGraphicFramePr>
          <p:nvPr/>
        </p:nvGraphicFramePr>
        <p:xfrm>
          <a:off x="251520" y="1384875"/>
          <a:ext cx="8712967" cy="5403674"/>
        </p:xfrm>
        <a:graphic>
          <a:graphicData uri="http://schemas.openxmlformats.org/drawingml/2006/table">
            <a:tbl>
              <a:tblPr/>
              <a:tblGrid>
                <a:gridCol w="4915008"/>
                <a:gridCol w="1918815"/>
                <a:gridCol w="939572"/>
                <a:gridCol w="939572"/>
              </a:tblGrid>
              <a:tr h="129467">
                <a:tc>
                  <a:txBody>
                    <a:bodyPr/>
                    <a:lstStyle/>
                    <a:p>
                      <a:pPr algn="ctr">
                        <a:lnSpc>
                          <a:spcPct val="115000"/>
                        </a:lnSpc>
                        <a:spcBef>
                          <a:spcPts val="600"/>
                        </a:spcBef>
                        <a:spcAft>
                          <a:spcPts val="600"/>
                        </a:spcAft>
                        <a:tabLst>
                          <a:tab pos="540385" algn="l"/>
                        </a:tabLst>
                      </a:pPr>
                      <a:r>
                        <a:rPr lang="en-GB" sz="1200" b="1" dirty="0">
                          <a:latin typeface="+mn-lt"/>
                          <a:ea typeface="Times New Roman"/>
                          <a:cs typeface="Arial"/>
                        </a:rPr>
                        <a:t>Areas of work</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1200" b="1" dirty="0">
                          <a:latin typeface="+mn-lt"/>
                          <a:ea typeface="Times New Roman"/>
                          <a:cs typeface="Arial"/>
                        </a:rPr>
                        <a:t>Responsible</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1200" b="1">
                          <a:latin typeface="+mn-lt"/>
                          <a:ea typeface="Times New Roman"/>
                          <a:cs typeface="Arial"/>
                        </a:rPr>
                        <a:t>Starting</a:t>
                      </a:r>
                      <a:endParaRPr lang="es-ES" sz="120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1200" b="1">
                          <a:latin typeface="+mn-lt"/>
                          <a:ea typeface="Times New Roman"/>
                          <a:cs typeface="Arial"/>
                        </a:rPr>
                        <a:t>Deadline</a:t>
                      </a:r>
                      <a:endParaRPr lang="es-ES" sz="120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52">
                <a:tc>
                  <a:txBody>
                    <a:bodyPr/>
                    <a:lstStyle/>
                    <a:p>
                      <a:pPr algn="just">
                        <a:lnSpc>
                          <a:spcPct val="115000"/>
                        </a:lnSpc>
                        <a:spcAft>
                          <a:spcPts val="0"/>
                        </a:spcAft>
                        <a:tabLst>
                          <a:tab pos="540385" algn="l"/>
                        </a:tabLst>
                      </a:pPr>
                      <a:r>
                        <a:rPr lang="en-GB" sz="1200" b="1" dirty="0">
                          <a:latin typeface="+mn-lt"/>
                          <a:ea typeface="Times New Roman"/>
                          <a:cs typeface="Arial"/>
                        </a:rPr>
                        <a:t>Capacity allocation mechanisms ()</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s-ES" dirty="0"/>
                    </a:p>
                  </a:txBody>
                  <a:tcPr marL="31141" marR="311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200" dirty="0">
                        <a:latin typeface="+mn-lt"/>
                        <a:ea typeface="Times New Roman"/>
                        <a:cs typeface="Arial"/>
                      </a:endParaRPr>
                    </a:p>
                  </a:txBody>
                  <a:tcPr marL="31141" marR="311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200" dirty="0">
                        <a:latin typeface="+mn-lt"/>
                        <a:ea typeface="Times New Roman"/>
                        <a:cs typeface="Arial"/>
                      </a:endParaRPr>
                    </a:p>
                  </a:txBody>
                  <a:tcPr marL="31141" marR="3114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4473">
                <a:tc>
                  <a:txBody>
                    <a:bodyPr/>
                    <a:lstStyle/>
                    <a:p>
                      <a:pPr marL="201930" algn="just">
                        <a:lnSpc>
                          <a:spcPct val="115000"/>
                        </a:lnSpc>
                        <a:spcAft>
                          <a:spcPts val="0"/>
                        </a:spcAft>
                      </a:pPr>
                      <a:r>
                        <a:rPr lang="en-GB" sz="1200" b="1" dirty="0">
                          <a:solidFill>
                            <a:srgbClr val="C00000"/>
                          </a:solidFill>
                          <a:latin typeface="+mn-lt"/>
                          <a:ea typeface="Times New Roman"/>
                          <a:cs typeface="Arial"/>
                        </a:rPr>
                        <a:t>I.1. OSP France-Spain: annual allocation of short-term capacities</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b="1" dirty="0">
                          <a:solidFill>
                            <a:srgbClr val="C00000"/>
                          </a:solidFill>
                          <a:latin typeface="+mn-lt"/>
                          <a:ea typeface="Times New Roman"/>
                          <a:cs typeface="Arial"/>
                        </a:rPr>
                        <a:t>TSOs</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b="1" dirty="0">
                          <a:solidFill>
                            <a:srgbClr val="C00000"/>
                          </a:solidFill>
                          <a:latin typeface="+mn-lt"/>
                          <a:ea typeface="Times New Roman"/>
                          <a:cs typeface="Arial"/>
                        </a:rPr>
                        <a:t>Nov. (yearly)</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b="1" dirty="0">
                          <a:solidFill>
                            <a:srgbClr val="C00000"/>
                          </a:solidFill>
                          <a:latin typeface="+mn-lt"/>
                          <a:ea typeface="Times New Roman"/>
                          <a:cs typeface="Arial"/>
                        </a:rPr>
                        <a:t>Dec. (yearly)</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723">
                <a:tc>
                  <a:txBody>
                    <a:bodyPr/>
                    <a:lstStyle/>
                    <a:p>
                      <a:pPr marL="201930" algn="just">
                        <a:lnSpc>
                          <a:spcPct val="115000"/>
                        </a:lnSpc>
                        <a:spcAft>
                          <a:spcPts val="0"/>
                        </a:spcAft>
                      </a:pPr>
                      <a:r>
                        <a:rPr lang="en-GB" sz="1200" dirty="0">
                          <a:latin typeface="+mn-lt"/>
                          <a:ea typeface="Times New Roman"/>
                          <a:cs typeface="Arial"/>
                        </a:rPr>
                        <a:t>I.2. CAM harmonisation proposal </a:t>
                      </a:r>
                      <a:r>
                        <a:rPr lang="en-GB" sz="1200" dirty="0" smtClean="0">
                          <a:latin typeface="+mn-lt"/>
                          <a:ea typeface="Times New Roman"/>
                          <a:cs typeface="Arial"/>
                        </a:rPr>
                        <a:t>between </a:t>
                      </a:r>
                      <a:r>
                        <a:rPr lang="en-GB" sz="1200" dirty="0" smtClean="0">
                          <a:latin typeface="+mn-lt"/>
                          <a:ea typeface="Times New Roman"/>
                        </a:rPr>
                        <a:t>Spain and Portugal</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dirty="0">
                          <a:latin typeface="+mn-lt"/>
                          <a:ea typeface="Times New Roman"/>
                          <a:cs typeface="Arial"/>
                        </a:rPr>
                        <a:t>NRAs-TSOs</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a:latin typeface="+mn-lt"/>
                          <a:ea typeface="Times New Roman"/>
                          <a:cs typeface="Arial"/>
                        </a:rPr>
                        <a:t>Jan. 2011</a:t>
                      </a:r>
                      <a:endParaRPr lang="es-ES" sz="120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a:latin typeface="+mn-lt"/>
                          <a:ea typeface="Times New Roman"/>
                          <a:cs typeface="Arial"/>
                        </a:rPr>
                        <a:t>Jun. 2012</a:t>
                      </a:r>
                      <a:endParaRPr lang="es-ES" sz="120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201930" algn="just">
                        <a:lnSpc>
                          <a:spcPct val="115000"/>
                        </a:lnSpc>
                        <a:spcAft>
                          <a:spcPts val="0"/>
                        </a:spcAft>
                      </a:pPr>
                      <a:r>
                        <a:rPr lang="en-GB" sz="1200" dirty="0">
                          <a:latin typeface="+mn-lt"/>
                          <a:ea typeface="Times New Roman"/>
                          <a:cs typeface="Arial"/>
                        </a:rPr>
                        <a:t>I.2. CAM harmonisation proposal in the whole region</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dirty="0">
                          <a:latin typeface="+mn-lt"/>
                          <a:ea typeface="Times New Roman"/>
                          <a:cs typeface="Arial"/>
                        </a:rPr>
                        <a:t>NRAs-TSOs</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dirty="0">
                          <a:latin typeface="+mn-lt"/>
                          <a:ea typeface="Times New Roman"/>
                          <a:cs typeface="Arial"/>
                        </a:rPr>
                        <a:t>Jan. 2012</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dirty="0">
                          <a:latin typeface="+mn-lt"/>
                          <a:ea typeface="Times New Roman"/>
                          <a:cs typeface="Arial"/>
                        </a:rPr>
                        <a:t>Dec. 2013</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64">
                <a:tc>
                  <a:txBody>
                    <a:bodyPr/>
                    <a:lstStyle/>
                    <a:p>
                      <a:pPr marL="450850" indent="-249238" algn="just">
                        <a:lnSpc>
                          <a:spcPct val="115000"/>
                        </a:lnSpc>
                        <a:spcAft>
                          <a:spcPts val="0"/>
                        </a:spcAft>
                      </a:pPr>
                      <a:r>
                        <a:rPr lang="en-GB" sz="1200" dirty="0">
                          <a:latin typeface="+mn-lt"/>
                          <a:ea typeface="Times New Roman"/>
                          <a:cs typeface="Arial"/>
                        </a:rPr>
                        <a:t>I.3. Set up a common TSO Allocation Platform: Roadmap and Implementation</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dirty="0">
                          <a:latin typeface="+mn-lt"/>
                          <a:ea typeface="Times New Roman"/>
                          <a:cs typeface="Arial"/>
                        </a:rPr>
                        <a:t>TSOs</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a:latin typeface="+mn-lt"/>
                          <a:ea typeface="Times New Roman"/>
                          <a:cs typeface="Arial"/>
                        </a:rPr>
                        <a:t>Jul. 2012</a:t>
                      </a:r>
                      <a:endParaRPr lang="es-ES" sz="120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a:latin typeface="+mn-lt"/>
                          <a:ea typeface="Times New Roman"/>
                          <a:cs typeface="Arial"/>
                        </a:rPr>
                        <a:t>Dec. 2014</a:t>
                      </a:r>
                      <a:endParaRPr lang="es-ES" sz="120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464">
                <a:tc>
                  <a:txBody>
                    <a:bodyPr/>
                    <a:lstStyle/>
                    <a:p>
                      <a:pPr algn="just">
                        <a:lnSpc>
                          <a:spcPct val="115000"/>
                        </a:lnSpc>
                        <a:spcAft>
                          <a:spcPts val="0"/>
                        </a:spcAft>
                        <a:tabLst>
                          <a:tab pos="540385" algn="l"/>
                        </a:tabLst>
                      </a:pPr>
                      <a:r>
                        <a:rPr lang="en-GB" sz="1200" b="1" dirty="0">
                          <a:latin typeface="+mn-lt"/>
                          <a:ea typeface="Times New Roman"/>
                          <a:cs typeface="Arial"/>
                        </a:rPr>
                        <a:t>Congestion management procedures (CMP)</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s-ES" dirty="0"/>
                    </a:p>
                  </a:txBody>
                  <a:tcPr marL="31141" marR="311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200" dirty="0">
                        <a:latin typeface="+mn-lt"/>
                        <a:ea typeface="Times New Roman"/>
                        <a:cs typeface="Arial"/>
                      </a:endParaRPr>
                    </a:p>
                  </a:txBody>
                  <a:tcPr marL="31141" marR="311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200" dirty="0">
                        <a:latin typeface="+mn-lt"/>
                        <a:ea typeface="Times New Roman"/>
                        <a:cs typeface="Arial"/>
                      </a:endParaRPr>
                    </a:p>
                  </a:txBody>
                  <a:tcPr marL="31141" marR="3114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41160">
                <a:tc>
                  <a:txBody>
                    <a:bodyPr/>
                    <a:lstStyle/>
                    <a:p>
                      <a:pPr marL="201930" algn="just" defTabSz="914400" rtl="0" eaLnBrk="1" latinLnBrk="0" hangingPunct="1">
                        <a:lnSpc>
                          <a:spcPct val="115000"/>
                        </a:lnSpc>
                        <a:spcAft>
                          <a:spcPts val="0"/>
                        </a:spcAft>
                      </a:pPr>
                      <a:r>
                        <a:rPr lang="en-GB" sz="1200" b="0" kern="1200" dirty="0">
                          <a:solidFill>
                            <a:schemeClr val="tx1"/>
                          </a:solidFill>
                          <a:latin typeface="+mn-lt"/>
                          <a:ea typeface="Times New Roman"/>
                          <a:cs typeface="Arial"/>
                        </a:rPr>
                        <a:t>II.1. CMP harmonisation proposal between </a:t>
                      </a:r>
                      <a:r>
                        <a:rPr lang="en-GB" sz="1200" b="0" kern="1200" dirty="0" smtClean="0">
                          <a:solidFill>
                            <a:schemeClr val="tx1"/>
                          </a:solidFill>
                          <a:latin typeface="+mn-lt"/>
                          <a:ea typeface="Times New Roman"/>
                          <a:cs typeface="Arial"/>
                        </a:rPr>
                        <a:t>Spain and France</a:t>
                      </a:r>
                      <a:endParaRPr lang="es-ES" sz="1200" b="0" kern="1200" dirty="0">
                        <a:solidFill>
                          <a:schemeClr val="tx1"/>
                        </a:solidFill>
                        <a:latin typeface="+mn-lt"/>
                        <a:ea typeface="Times New Roman"/>
                        <a:cs typeface="Arial"/>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930" algn="just" defTabSz="914400" rtl="0" eaLnBrk="1" latinLnBrk="0" hangingPunct="1">
                        <a:lnSpc>
                          <a:spcPct val="115000"/>
                        </a:lnSpc>
                        <a:spcAft>
                          <a:spcPts val="0"/>
                        </a:spcAft>
                        <a:tabLst>
                          <a:tab pos="540385" algn="l"/>
                        </a:tabLst>
                      </a:pPr>
                      <a:r>
                        <a:rPr lang="en-GB" sz="1200" b="0" kern="1200" dirty="0">
                          <a:solidFill>
                            <a:schemeClr val="tx1"/>
                          </a:solidFill>
                          <a:latin typeface="+mn-lt"/>
                          <a:ea typeface="Times New Roman"/>
                          <a:cs typeface="Arial"/>
                        </a:rPr>
                        <a:t>NRAs-TSOs</a:t>
                      </a:r>
                      <a:endParaRPr lang="es-ES" sz="1200" b="0" kern="1200" dirty="0">
                        <a:solidFill>
                          <a:schemeClr val="tx1"/>
                        </a:solidFill>
                        <a:latin typeface="+mn-lt"/>
                        <a:ea typeface="Times New Roman"/>
                        <a:cs typeface="Arial"/>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930" algn="just" defTabSz="914400" rtl="0" eaLnBrk="1" latinLnBrk="0" hangingPunct="1">
                        <a:lnSpc>
                          <a:spcPct val="115000"/>
                        </a:lnSpc>
                        <a:spcAft>
                          <a:spcPts val="0"/>
                        </a:spcAft>
                        <a:tabLst>
                          <a:tab pos="540385" algn="l"/>
                        </a:tabLst>
                      </a:pPr>
                      <a:r>
                        <a:rPr lang="en-GB" sz="1200" b="0" kern="1200" dirty="0">
                          <a:solidFill>
                            <a:schemeClr val="tx1"/>
                          </a:solidFill>
                          <a:latin typeface="+mn-lt"/>
                          <a:ea typeface="Times New Roman"/>
                          <a:cs typeface="Arial"/>
                        </a:rPr>
                        <a:t>Jan. 2011</a:t>
                      </a:r>
                      <a:endParaRPr lang="es-ES" sz="1200" b="0" kern="1200" dirty="0">
                        <a:solidFill>
                          <a:schemeClr val="tx1"/>
                        </a:solidFill>
                        <a:latin typeface="+mn-lt"/>
                        <a:ea typeface="Times New Roman"/>
                        <a:cs typeface="Arial"/>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930" algn="just" defTabSz="914400" rtl="0" eaLnBrk="1" latinLnBrk="0" hangingPunct="1">
                        <a:lnSpc>
                          <a:spcPct val="115000"/>
                        </a:lnSpc>
                        <a:spcAft>
                          <a:spcPts val="0"/>
                        </a:spcAft>
                        <a:tabLst>
                          <a:tab pos="540385" algn="l"/>
                        </a:tabLst>
                      </a:pPr>
                      <a:r>
                        <a:rPr lang="en-GB" sz="1200" b="0" kern="1200" dirty="0">
                          <a:solidFill>
                            <a:schemeClr val="tx1"/>
                          </a:solidFill>
                          <a:latin typeface="+mn-lt"/>
                          <a:ea typeface="Times New Roman"/>
                          <a:cs typeface="Arial"/>
                        </a:rPr>
                        <a:t>Dec. 2012</a:t>
                      </a:r>
                      <a:endParaRPr lang="es-ES" sz="1200" b="0" kern="1200" dirty="0">
                        <a:solidFill>
                          <a:schemeClr val="tx1"/>
                        </a:solidFill>
                        <a:latin typeface="+mn-lt"/>
                        <a:ea typeface="Times New Roman"/>
                        <a:cs typeface="Arial"/>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201930" algn="just">
                        <a:lnSpc>
                          <a:spcPct val="115000"/>
                        </a:lnSpc>
                        <a:spcAft>
                          <a:spcPts val="0"/>
                        </a:spcAft>
                      </a:pPr>
                      <a:r>
                        <a:rPr lang="en-GB" sz="1200" dirty="0">
                          <a:latin typeface="+mn-lt"/>
                          <a:ea typeface="Times New Roman"/>
                          <a:cs typeface="Arial"/>
                        </a:rPr>
                        <a:t>II.2. CMP harmonisation proposal between and </a:t>
                      </a:r>
                      <a:r>
                        <a:rPr lang="en-GB" sz="1200" dirty="0" smtClean="0">
                          <a:latin typeface="+mn-lt"/>
                          <a:ea typeface="Times New Roman"/>
                        </a:rPr>
                        <a:t>Spain and Portugal</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dirty="0">
                          <a:latin typeface="+mn-lt"/>
                          <a:ea typeface="Times New Roman"/>
                          <a:cs typeface="Arial"/>
                        </a:rPr>
                        <a:t>NRAs-TSOs</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a:latin typeface="+mn-lt"/>
                          <a:ea typeface="Times New Roman"/>
                          <a:cs typeface="Arial"/>
                        </a:rPr>
                        <a:t>Jan. 2012</a:t>
                      </a:r>
                      <a:endParaRPr lang="es-ES" sz="120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a:latin typeface="+mn-lt"/>
                          <a:ea typeface="Times New Roman"/>
                          <a:cs typeface="Arial"/>
                        </a:rPr>
                        <a:t>Jan. 2013</a:t>
                      </a:r>
                      <a:endParaRPr lang="es-ES" sz="120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gridSpan="4">
                  <a:txBody>
                    <a:bodyPr/>
                    <a:lstStyle/>
                    <a:p>
                      <a:pPr algn="l">
                        <a:lnSpc>
                          <a:spcPct val="115000"/>
                        </a:lnSpc>
                        <a:spcAft>
                          <a:spcPts val="0"/>
                        </a:spcAft>
                        <a:tabLst>
                          <a:tab pos="540385" algn="l"/>
                        </a:tabLst>
                      </a:pPr>
                      <a:r>
                        <a:rPr lang="en-GB" sz="1200" b="1" dirty="0">
                          <a:latin typeface="+mn-lt"/>
                          <a:ea typeface="Times New Roman"/>
                          <a:cs typeface="Arial"/>
                        </a:rPr>
                        <a:t>Investment in new infrastructure. Ten-Year Network Development Plans </a:t>
                      </a:r>
                      <a:r>
                        <a:rPr lang="en-GB" sz="1200" b="1" dirty="0">
                          <a:latin typeface="+mn-lt"/>
                          <a:ea typeface="Times New Roman"/>
                          <a:cs typeface="Times New Roman"/>
                        </a:rPr>
                        <a:t>and projects of common (European) interest</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98903">
                <a:tc>
                  <a:txBody>
                    <a:bodyPr/>
                    <a:lstStyle/>
                    <a:p>
                      <a:pPr marL="531813" indent="-330200" algn="just">
                        <a:lnSpc>
                          <a:spcPct val="115000"/>
                        </a:lnSpc>
                        <a:spcAft>
                          <a:spcPts val="0"/>
                        </a:spcAft>
                      </a:pPr>
                      <a:r>
                        <a:rPr lang="en-GB" sz="1200" dirty="0">
                          <a:latin typeface="+mn-lt"/>
                          <a:ea typeface="Times New Roman"/>
                          <a:cs typeface="Arial"/>
                        </a:rPr>
                        <a:t>III.1. Regular update and publication in CEER website of project status of OS 2013 and 2015</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dirty="0">
                          <a:latin typeface="+mn-lt"/>
                          <a:ea typeface="Times New Roman"/>
                          <a:cs typeface="Arial"/>
                        </a:rPr>
                        <a:t>TSOs-NRAs</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dirty="0">
                          <a:latin typeface="+mn-lt"/>
                          <a:ea typeface="Times New Roman"/>
                          <a:cs typeface="Arial"/>
                        </a:rPr>
                        <a:t>Dec. (yearly)</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a:latin typeface="+mn-lt"/>
                          <a:ea typeface="Times New Roman"/>
                          <a:cs typeface="Arial"/>
                        </a:rPr>
                        <a:t>Jun. (yearly)</a:t>
                      </a:r>
                      <a:endParaRPr lang="es-ES" sz="120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72">
                <a:tc>
                  <a:txBody>
                    <a:bodyPr/>
                    <a:lstStyle/>
                    <a:p>
                      <a:pPr marL="201930" algn="just">
                        <a:lnSpc>
                          <a:spcPct val="115000"/>
                        </a:lnSpc>
                        <a:spcAft>
                          <a:spcPts val="0"/>
                        </a:spcAft>
                      </a:pPr>
                      <a:r>
                        <a:rPr lang="en-GB" sz="1200" b="1" dirty="0">
                          <a:solidFill>
                            <a:srgbClr val="C00000"/>
                          </a:solidFill>
                          <a:latin typeface="+mn-lt"/>
                          <a:ea typeface="Times New Roman"/>
                          <a:cs typeface="Arial"/>
                        </a:rPr>
                        <a:t>III.2. Drafting of the South Regional Investment Plan 2012</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b="1" dirty="0">
                          <a:solidFill>
                            <a:srgbClr val="C00000"/>
                          </a:solidFill>
                          <a:latin typeface="+mn-lt"/>
                          <a:ea typeface="Times New Roman"/>
                          <a:cs typeface="Arial"/>
                        </a:rPr>
                        <a:t>TSOs</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b="1" dirty="0">
                          <a:solidFill>
                            <a:srgbClr val="C00000"/>
                          </a:solidFill>
                          <a:latin typeface="+mn-lt"/>
                          <a:ea typeface="Times New Roman"/>
                          <a:cs typeface="Arial"/>
                        </a:rPr>
                        <a:t>Jul. 2011</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b="1" dirty="0">
                          <a:solidFill>
                            <a:srgbClr val="C00000"/>
                          </a:solidFill>
                          <a:latin typeface="+mn-lt"/>
                          <a:ea typeface="Times New Roman"/>
                          <a:cs typeface="Arial"/>
                        </a:rPr>
                        <a:t>Jan. 2012</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01">
                <a:tc>
                  <a:txBody>
                    <a:bodyPr/>
                    <a:lstStyle/>
                    <a:p>
                      <a:pPr marL="531813" indent="-330200" algn="just">
                        <a:lnSpc>
                          <a:spcPct val="115000"/>
                        </a:lnSpc>
                        <a:spcAft>
                          <a:spcPts val="0"/>
                        </a:spcAft>
                      </a:pPr>
                      <a:r>
                        <a:rPr lang="en-GB" sz="1200" b="1" dirty="0">
                          <a:solidFill>
                            <a:srgbClr val="C00000"/>
                          </a:solidFill>
                          <a:latin typeface="+mn-lt"/>
                          <a:ea typeface="Times New Roman"/>
                          <a:cs typeface="Arial"/>
                        </a:rPr>
                        <a:t>III.3. Feedback to ENTSO-G on contents and methodology of the regional investment plan</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b="1" dirty="0">
                          <a:solidFill>
                            <a:srgbClr val="C00000"/>
                          </a:solidFill>
                          <a:latin typeface="+mn-lt"/>
                          <a:ea typeface="Times New Roman"/>
                          <a:cs typeface="Arial"/>
                        </a:rPr>
                        <a:t>NRAs</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b="1" dirty="0">
                          <a:solidFill>
                            <a:srgbClr val="C00000"/>
                          </a:solidFill>
                          <a:latin typeface="+mn-lt"/>
                          <a:ea typeface="Times New Roman"/>
                          <a:cs typeface="Arial"/>
                        </a:rPr>
                        <a:t>Jan. 2012</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b="1" dirty="0">
                          <a:solidFill>
                            <a:srgbClr val="C00000"/>
                          </a:solidFill>
                          <a:latin typeface="+mn-lt"/>
                          <a:ea typeface="Times New Roman"/>
                          <a:cs typeface="Arial"/>
                        </a:rPr>
                        <a:t>Jul. 2012</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64">
                <a:tc>
                  <a:txBody>
                    <a:bodyPr/>
                    <a:lstStyle/>
                    <a:p>
                      <a:pPr marL="201930" algn="just">
                        <a:lnSpc>
                          <a:spcPct val="115000"/>
                        </a:lnSpc>
                        <a:spcAft>
                          <a:spcPts val="0"/>
                        </a:spcAft>
                      </a:pPr>
                      <a:r>
                        <a:rPr lang="en-GB" sz="1200" b="1" dirty="0">
                          <a:solidFill>
                            <a:srgbClr val="C00000"/>
                          </a:solidFill>
                          <a:latin typeface="+mn-lt"/>
                          <a:ea typeface="Times New Roman"/>
                          <a:cs typeface="Arial"/>
                        </a:rPr>
                        <a:t>III.4. Input to ENTSO-G for the Community-wide TYNDP 2013</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b="1" dirty="0">
                          <a:solidFill>
                            <a:srgbClr val="C00000"/>
                          </a:solidFill>
                          <a:latin typeface="+mn-lt"/>
                          <a:ea typeface="Times New Roman"/>
                          <a:cs typeface="Arial"/>
                        </a:rPr>
                        <a:t>TSOs</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b="1" dirty="0">
                          <a:solidFill>
                            <a:srgbClr val="C00000"/>
                          </a:solidFill>
                          <a:latin typeface="+mn-lt"/>
                          <a:ea typeface="Times New Roman"/>
                          <a:cs typeface="Arial"/>
                        </a:rPr>
                        <a:t>Jan. 2012</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b="1" dirty="0">
                          <a:solidFill>
                            <a:srgbClr val="C00000"/>
                          </a:solidFill>
                          <a:latin typeface="+mn-lt"/>
                          <a:ea typeface="Times New Roman"/>
                          <a:cs typeface="Arial"/>
                        </a:rPr>
                        <a:t>Jan. 2013</a:t>
                      </a:r>
                      <a:endParaRPr lang="es-ES" sz="1200" b="1" dirty="0">
                        <a:solidFill>
                          <a:srgbClr val="C00000"/>
                        </a:solidFill>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263">
                <a:tc>
                  <a:txBody>
                    <a:bodyPr/>
                    <a:lstStyle/>
                    <a:p>
                      <a:pPr marL="531813" indent="-330200" algn="just">
                        <a:spcAft>
                          <a:spcPts val="0"/>
                        </a:spcAft>
                        <a:tabLst/>
                      </a:pPr>
                      <a:r>
                        <a:rPr lang="en-GB" sz="1200" dirty="0">
                          <a:latin typeface="+mn-lt"/>
                          <a:ea typeface="Times New Roman"/>
                          <a:cs typeface="Arial"/>
                        </a:rPr>
                        <a:t>III.5. Creation of a working group in the region in order to test the process  of PCI identification</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n-GB" sz="1200">
                          <a:latin typeface="+mn-lt"/>
                          <a:ea typeface="Times New Roman"/>
                          <a:cs typeface="Arial"/>
                        </a:rPr>
                        <a:t>NRAs -TSOs</a:t>
                      </a:r>
                      <a:endParaRPr lang="es-ES" sz="120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n-GB" sz="1200" dirty="0">
                          <a:latin typeface="+mn-lt"/>
                          <a:ea typeface="Times New Roman"/>
                          <a:cs typeface="Arial"/>
                        </a:rPr>
                        <a:t>Mar. 2012</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n-GB" sz="1200" dirty="0">
                          <a:latin typeface="+mn-lt"/>
                          <a:ea typeface="Times New Roman"/>
                          <a:cs typeface="Arial"/>
                        </a:rPr>
                        <a:t>Dec. 2012</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64">
                <a:tc>
                  <a:txBody>
                    <a:bodyPr/>
                    <a:lstStyle/>
                    <a:p>
                      <a:pPr marL="201930" algn="just">
                        <a:lnSpc>
                          <a:spcPct val="115000"/>
                        </a:lnSpc>
                        <a:spcAft>
                          <a:spcPts val="0"/>
                        </a:spcAft>
                      </a:pPr>
                      <a:r>
                        <a:rPr lang="en-GB" sz="1200">
                          <a:latin typeface="+mn-lt"/>
                          <a:ea typeface="Times New Roman"/>
                          <a:cs typeface="Arial"/>
                        </a:rPr>
                        <a:t>III.6. Drafting of the South Regional Investment Plan 2014</a:t>
                      </a:r>
                      <a:endParaRPr lang="es-ES" sz="120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a:latin typeface="+mn-lt"/>
                          <a:ea typeface="Times New Roman"/>
                          <a:cs typeface="Arial"/>
                        </a:rPr>
                        <a:t>TSOs</a:t>
                      </a:r>
                      <a:endParaRPr lang="es-ES" sz="120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dirty="0">
                          <a:latin typeface="+mn-lt"/>
                          <a:ea typeface="Times New Roman"/>
                          <a:cs typeface="Arial"/>
                        </a:rPr>
                        <a:t>Jan. 2013</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200" dirty="0">
                          <a:latin typeface="+mn-lt"/>
                          <a:ea typeface="Times New Roman"/>
                          <a:cs typeface="Arial"/>
                        </a:rPr>
                        <a:t>Jan. 2014</a:t>
                      </a:r>
                      <a:endParaRPr lang="es-ES" sz="1200" dirty="0">
                        <a:latin typeface="+mn-lt"/>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lnSpc>
                <a:spcPct val="110000"/>
              </a:lnSpc>
              <a:spcBef>
                <a:spcPts val="500"/>
              </a:spcBef>
              <a:spcAft>
                <a:spcPts val="300"/>
              </a:spcAft>
              <a:buSzPct val="100000"/>
              <a:buNone/>
            </a:pPr>
            <a:r>
              <a:rPr lang="en-US" dirty="0" smtClean="0"/>
              <a:t>GRIP (Gas regional Investment Plan): A </a:t>
            </a:r>
            <a:r>
              <a:rPr lang="en-US" b="1" dirty="0" smtClean="0"/>
              <a:t>public consultation on the TSOs GRIP was launched</a:t>
            </a:r>
            <a:r>
              <a:rPr lang="en-US" dirty="0" smtClean="0"/>
              <a:t> on 7 February until 7 March 2012</a:t>
            </a:r>
          </a:p>
          <a:p>
            <a:pPr algn="just">
              <a:spcBef>
                <a:spcPts val="600"/>
              </a:spcBef>
            </a:pPr>
            <a:r>
              <a:rPr lang="en-US" dirty="0" smtClean="0"/>
              <a:t>Only one answer received </a:t>
            </a:r>
          </a:p>
          <a:p>
            <a:pPr algn="just">
              <a:spcBef>
                <a:spcPts val="600"/>
              </a:spcBef>
            </a:pPr>
            <a:r>
              <a:rPr lang="en-US" dirty="0" smtClean="0"/>
              <a:t>Stakeholders are again invited to send comments before 18th June 2012</a:t>
            </a:r>
          </a:p>
          <a:p>
            <a:pPr algn="just">
              <a:spcBef>
                <a:spcPts val="600"/>
              </a:spcBef>
            </a:pPr>
            <a:r>
              <a:rPr lang="en-US" dirty="0" smtClean="0"/>
              <a:t>Regulators will issue their opinion on the following months taking into consideration stakeholders comments</a:t>
            </a:r>
            <a:endParaRPr lang="en-US" dirty="0"/>
          </a:p>
        </p:txBody>
      </p:sp>
      <p:sp>
        <p:nvSpPr>
          <p:cNvPr id="4" name="3 Título"/>
          <p:cNvSpPr>
            <a:spLocks noGrp="1" noChangeArrowheads="1"/>
          </p:cNvSpPr>
          <p:nvPr>
            <p:ph type="title"/>
          </p:nvPr>
        </p:nvSpPr>
        <p:spPr bwMode="auto">
          <a:prstGeom prst="rect">
            <a:avLst/>
          </a:prstGeom>
          <a:noFill/>
          <a:ln w="9525">
            <a:noFill/>
            <a:miter lim="800000"/>
            <a:headEnd/>
            <a:tailEnd/>
          </a:ln>
        </p:spPr>
        <p:txBody>
          <a:bodyPr>
            <a:spAutoFit/>
          </a:bodyPr>
          <a:lstStyle/>
          <a:p>
            <a:pPr marL="355600" lvl="0" indent="-263525">
              <a:lnSpc>
                <a:spcPct val="120000"/>
              </a:lnSpc>
              <a:spcBef>
                <a:spcPts val="600"/>
              </a:spcBef>
              <a:spcAft>
                <a:spcPts val="200"/>
              </a:spcAft>
            </a:pPr>
            <a:r>
              <a:rPr lang="en-US" sz="2800" dirty="0" smtClean="0">
                <a:solidFill>
                  <a:srgbClr val="264D74"/>
                </a:solidFill>
              </a:rPr>
              <a:t>VI. </a:t>
            </a:r>
            <a:r>
              <a:rPr lang="en-GB" sz="2800" dirty="0" smtClean="0">
                <a:solidFill>
                  <a:srgbClr val="264D74"/>
                </a:solidFill>
              </a:rPr>
              <a:t>Review of actions in the WP 2011-2014 </a:t>
            </a:r>
            <a:endParaRPr lang="en-US" sz="2800" dirty="0" smtClean="0">
              <a:solidFill>
                <a:srgbClr val="264D74"/>
              </a:solidFill>
            </a:endParaRP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a:spLocks noChangeArrowheads="1"/>
          </p:cNvSpPr>
          <p:nvPr/>
        </p:nvSpPr>
        <p:spPr bwMode="auto">
          <a:xfrm>
            <a:off x="819472" y="731370"/>
            <a:ext cx="8001000" cy="561885"/>
          </a:xfrm>
          <a:prstGeom prst="rect">
            <a:avLst/>
          </a:prstGeom>
          <a:noFill/>
          <a:ln w="9525">
            <a:noFill/>
            <a:miter lim="800000"/>
            <a:headEnd/>
            <a:tailEnd/>
          </a:ln>
        </p:spPr>
        <p:txBody>
          <a:bodyPr>
            <a:spAutoFit/>
          </a:bodyPr>
          <a:lstStyle/>
          <a:p>
            <a:pPr marL="355600" lvl="0" indent="-263525">
              <a:lnSpc>
                <a:spcPct val="120000"/>
              </a:lnSpc>
              <a:spcBef>
                <a:spcPts val="600"/>
              </a:spcBef>
              <a:spcAft>
                <a:spcPts val="200"/>
              </a:spcAft>
            </a:pPr>
            <a:r>
              <a:rPr lang="en-US" sz="2800" dirty="0" smtClean="0">
                <a:solidFill>
                  <a:srgbClr val="264D74"/>
                </a:solidFill>
              </a:rPr>
              <a:t>VI. </a:t>
            </a:r>
            <a:r>
              <a:rPr lang="en-GB" sz="2800" dirty="0" smtClean="0">
                <a:solidFill>
                  <a:srgbClr val="264D74"/>
                </a:solidFill>
              </a:rPr>
              <a:t>Review of actions in the WP 2011-2014 </a:t>
            </a:r>
            <a:endParaRPr lang="en-US" sz="2800" dirty="0" smtClean="0">
              <a:solidFill>
                <a:srgbClr val="264D74"/>
              </a:solidFill>
            </a:endParaRPr>
          </a:p>
        </p:txBody>
      </p:sp>
      <p:graphicFrame>
        <p:nvGraphicFramePr>
          <p:cNvPr id="4" name="3 Tabla"/>
          <p:cNvGraphicFramePr>
            <a:graphicFrameLocks noGrp="1"/>
          </p:cNvGraphicFramePr>
          <p:nvPr/>
        </p:nvGraphicFramePr>
        <p:xfrm>
          <a:off x="323528" y="1556792"/>
          <a:ext cx="8640960" cy="5055271"/>
        </p:xfrm>
        <a:graphic>
          <a:graphicData uri="http://schemas.openxmlformats.org/drawingml/2006/table">
            <a:tbl>
              <a:tblPr/>
              <a:tblGrid>
                <a:gridCol w="5668260"/>
                <a:gridCol w="1011659"/>
                <a:gridCol w="88833"/>
                <a:gridCol w="819679"/>
                <a:gridCol w="1052529"/>
              </a:tblGrid>
              <a:tr h="360040">
                <a:tc>
                  <a:txBody>
                    <a:bodyPr/>
                    <a:lstStyle/>
                    <a:p>
                      <a:pPr algn="ctr">
                        <a:lnSpc>
                          <a:spcPct val="115000"/>
                        </a:lnSpc>
                        <a:spcBef>
                          <a:spcPts val="600"/>
                        </a:spcBef>
                        <a:spcAft>
                          <a:spcPts val="600"/>
                        </a:spcAft>
                        <a:tabLst>
                          <a:tab pos="540385" algn="l"/>
                        </a:tabLst>
                      </a:pPr>
                      <a:r>
                        <a:rPr lang="en-GB" sz="1300" b="1" dirty="0">
                          <a:latin typeface="Arial"/>
                          <a:ea typeface="Times New Roman"/>
                          <a:cs typeface="Arial"/>
                        </a:rPr>
                        <a:t>Areas of work</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Bef>
                          <a:spcPts val="600"/>
                        </a:spcBef>
                        <a:spcAft>
                          <a:spcPts val="600"/>
                        </a:spcAft>
                        <a:tabLst>
                          <a:tab pos="540385" algn="l"/>
                        </a:tabLst>
                      </a:pPr>
                      <a:r>
                        <a:rPr lang="en-GB" sz="1300" b="1">
                          <a:latin typeface="Arial"/>
                          <a:ea typeface="Times New Roman"/>
                          <a:cs typeface="Arial"/>
                        </a:rPr>
                        <a:t>Responsible</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600"/>
                        </a:spcBef>
                        <a:spcAft>
                          <a:spcPts val="600"/>
                        </a:spcAft>
                        <a:tabLst>
                          <a:tab pos="540385" algn="l"/>
                        </a:tabLst>
                      </a:pP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1300" b="1">
                          <a:latin typeface="Arial"/>
                          <a:ea typeface="Times New Roman"/>
                          <a:cs typeface="Arial"/>
                        </a:rPr>
                        <a:t>Starting</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1300" b="1">
                          <a:latin typeface="Arial"/>
                          <a:ea typeface="Times New Roman"/>
                          <a:cs typeface="Arial"/>
                        </a:rPr>
                        <a:t>Deadline</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gridSpan="5">
                  <a:txBody>
                    <a:bodyPr/>
                    <a:lstStyle/>
                    <a:p>
                      <a:pPr algn="l">
                        <a:lnSpc>
                          <a:spcPct val="115000"/>
                        </a:lnSpc>
                        <a:spcAft>
                          <a:spcPts val="0"/>
                        </a:spcAft>
                        <a:tabLst>
                          <a:tab pos="540385" algn="l"/>
                        </a:tabLst>
                      </a:pPr>
                      <a:r>
                        <a:rPr lang="en-GB" sz="1300" b="1" dirty="0">
                          <a:latin typeface="Arial"/>
                          <a:ea typeface="Times New Roman"/>
                          <a:cs typeface="Arial"/>
                        </a:rPr>
                        <a:t>Security of Supply (</a:t>
                      </a:r>
                      <a:r>
                        <a:rPr lang="en-GB" sz="1300" b="1" dirty="0" err="1">
                          <a:latin typeface="Arial"/>
                          <a:ea typeface="Times New Roman"/>
                          <a:cs typeface="Arial"/>
                        </a:rPr>
                        <a:t>SoS</a:t>
                      </a:r>
                      <a:r>
                        <a:rPr lang="en-GB" sz="1300" b="1" dirty="0">
                          <a:latin typeface="Arial"/>
                          <a:ea typeface="Times New Roman"/>
                          <a:cs typeface="Arial"/>
                        </a:rPr>
                        <a:t>)</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9167">
                <a:tc>
                  <a:txBody>
                    <a:bodyPr/>
                    <a:lstStyle/>
                    <a:p>
                      <a:pPr marL="531813" indent="-330200" algn="just">
                        <a:lnSpc>
                          <a:spcPct val="115000"/>
                        </a:lnSpc>
                        <a:spcAft>
                          <a:spcPts val="0"/>
                        </a:spcAft>
                        <a:tabLst>
                          <a:tab pos="531813" algn="l"/>
                          <a:tab pos="539750" algn="l"/>
                        </a:tabLst>
                      </a:pPr>
                      <a:r>
                        <a:rPr lang="en-GB" sz="1300" dirty="0">
                          <a:latin typeface="Arial"/>
                          <a:ea typeface="Times New Roman"/>
                          <a:cs typeface="Arial"/>
                        </a:rPr>
                        <a:t>IV.1 Periodically update on progress on Regulation 994/2010 implementation </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a:latin typeface="Arial"/>
                          <a:ea typeface="Times New Roman"/>
                          <a:cs typeface="Arial"/>
                        </a:rPr>
                        <a:t>Competent Authorities </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tabLst>
                          <a:tab pos="540385" algn="l"/>
                        </a:tabLst>
                      </a:pPr>
                      <a:r>
                        <a:rPr lang="en-GB" sz="1300" dirty="0">
                          <a:latin typeface="Arial"/>
                          <a:ea typeface="Times New Roman"/>
                          <a:cs typeface="Arial"/>
                        </a:rPr>
                        <a:t>Permanent</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521192">
                <a:tc>
                  <a:txBody>
                    <a:bodyPr/>
                    <a:lstStyle/>
                    <a:p>
                      <a:pPr marL="531813" indent="-330200" algn="just">
                        <a:lnSpc>
                          <a:spcPct val="115000"/>
                        </a:lnSpc>
                        <a:spcAft>
                          <a:spcPts val="0"/>
                        </a:spcAft>
                        <a:tabLst>
                          <a:tab pos="531813" algn="l"/>
                          <a:tab pos="539750" algn="l"/>
                        </a:tabLst>
                      </a:pPr>
                      <a:r>
                        <a:rPr lang="en-GB" sz="1300" b="1" dirty="0">
                          <a:solidFill>
                            <a:srgbClr val="C00000"/>
                          </a:solidFill>
                          <a:latin typeface="Arial"/>
                          <a:ea typeface="Times New Roman"/>
                          <a:cs typeface="Arial"/>
                        </a:rPr>
                        <a:t>IV.2 Promotion of market’s participation through public consultations in the </a:t>
                      </a:r>
                      <a:r>
                        <a:rPr lang="en-GB" sz="1300" b="1" dirty="0" smtClean="0">
                          <a:solidFill>
                            <a:srgbClr val="C00000"/>
                          </a:solidFill>
                          <a:latin typeface="Arial"/>
                          <a:ea typeface="Times New Roman"/>
                          <a:cs typeface="Arial"/>
                        </a:rPr>
                        <a:t> development </a:t>
                      </a:r>
                      <a:r>
                        <a:rPr lang="en-GB" sz="1300" b="1" dirty="0">
                          <a:solidFill>
                            <a:srgbClr val="C00000"/>
                          </a:solidFill>
                          <a:latin typeface="Arial"/>
                          <a:ea typeface="Times New Roman"/>
                          <a:cs typeface="Arial"/>
                        </a:rPr>
                        <a:t>of preventive  action plans</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b="1" dirty="0">
                          <a:solidFill>
                            <a:srgbClr val="C00000"/>
                          </a:solidFill>
                          <a:latin typeface="Arial"/>
                          <a:ea typeface="Times New Roman"/>
                          <a:cs typeface="Arial"/>
                        </a:rPr>
                        <a:t>NRAs</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tabLst>
                          <a:tab pos="540385" algn="l"/>
                        </a:tabLst>
                      </a:pPr>
                      <a:r>
                        <a:rPr lang="en-GB" sz="1300" b="1" dirty="0">
                          <a:solidFill>
                            <a:srgbClr val="C00000"/>
                          </a:solidFill>
                          <a:latin typeface="Arial"/>
                          <a:ea typeface="Times New Roman"/>
                          <a:cs typeface="Arial"/>
                        </a:rPr>
                        <a:t>Permanent </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87542">
                <a:tc>
                  <a:txBody>
                    <a:bodyPr/>
                    <a:lstStyle/>
                    <a:p>
                      <a:pPr algn="just">
                        <a:lnSpc>
                          <a:spcPct val="115000"/>
                        </a:lnSpc>
                        <a:spcAft>
                          <a:spcPts val="0"/>
                        </a:spcAft>
                        <a:tabLst>
                          <a:tab pos="540385" algn="l"/>
                        </a:tabLst>
                      </a:pPr>
                      <a:r>
                        <a:rPr lang="en-GB" sz="1300" b="1" dirty="0">
                          <a:latin typeface="Arial"/>
                          <a:ea typeface="Times New Roman"/>
                          <a:cs typeface="Arial"/>
                        </a:rPr>
                        <a:t>Balancing</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300" dirty="0">
                        <a:latin typeface="Arial"/>
                        <a:ea typeface="Times New Roman"/>
                        <a:cs typeface="Arial"/>
                      </a:endParaRPr>
                    </a:p>
                  </a:txBody>
                  <a:tcPr marL="31141" marR="311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lnSpc>
                          <a:spcPct val="115000"/>
                        </a:lnSpc>
                        <a:spcAft>
                          <a:spcPts val="0"/>
                        </a:spcAft>
                        <a:tabLst>
                          <a:tab pos="540385" algn="l"/>
                        </a:tabLst>
                      </a:pPr>
                      <a:endParaRPr lang="en-GB" sz="1300" dirty="0">
                        <a:latin typeface="Arial"/>
                        <a:ea typeface="Times New Roman"/>
                        <a:cs typeface="Arial"/>
                      </a:endParaRPr>
                    </a:p>
                  </a:txBody>
                  <a:tcPr marL="31141" marR="311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S"/>
                    </a:p>
                  </a:txBody>
                  <a:tcPr/>
                </a:tc>
                <a:tc>
                  <a:txBody>
                    <a:bodyPr/>
                    <a:lstStyle/>
                    <a:p>
                      <a:pPr algn="ctr">
                        <a:lnSpc>
                          <a:spcPct val="115000"/>
                        </a:lnSpc>
                        <a:spcAft>
                          <a:spcPts val="0"/>
                        </a:spcAft>
                        <a:tabLst>
                          <a:tab pos="540385" algn="l"/>
                        </a:tabLst>
                      </a:pPr>
                      <a:endParaRPr lang="en-GB" sz="1300" dirty="0">
                        <a:latin typeface="Arial"/>
                        <a:ea typeface="Times New Roman"/>
                        <a:cs typeface="Arial"/>
                      </a:endParaRPr>
                    </a:p>
                  </a:txBody>
                  <a:tcPr marL="31141" marR="3114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59031">
                <a:tc>
                  <a:txBody>
                    <a:bodyPr/>
                    <a:lstStyle/>
                    <a:p>
                      <a:pPr marL="531813" indent="-330200" algn="just">
                        <a:lnSpc>
                          <a:spcPct val="115000"/>
                        </a:lnSpc>
                        <a:spcAft>
                          <a:spcPts val="0"/>
                        </a:spcAft>
                      </a:pPr>
                      <a:r>
                        <a:rPr lang="en-GB" sz="1300" dirty="0">
                          <a:latin typeface="Arial"/>
                          <a:ea typeface="Times New Roman"/>
                          <a:cs typeface="Arial"/>
                        </a:rPr>
                        <a:t>V.1. Contributing to the FG and NC, by raising the regional experience and lessons learned</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dirty="0">
                          <a:latin typeface="Arial"/>
                          <a:ea typeface="Times New Roman"/>
                          <a:cs typeface="Arial"/>
                        </a:rPr>
                        <a:t>NRAs-TSOs</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tabLst>
                          <a:tab pos="540385" algn="l"/>
                        </a:tabLst>
                      </a:pPr>
                      <a:r>
                        <a:rPr lang="en-GB" sz="1300" dirty="0">
                          <a:latin typeface="Arial"/>
                          <a:ea typeface="Times New Roman"/>
                          <a:cs typeface="Arial"/>
                        </a:rPr>
                        <a:t>Permanent</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504056">
                <a:tc>
                  <a:txBody>
                    <a:bodyPr/>
                    <a:lstStyle/>
                    <a:p>
                      <a:pPr marL="531813" indent="-330200" algn="just">
                        <a:lnSpc>
                          <a:spcPct val="115000"/>
                        </a:lnSpc>
                        <a:spcAft>
                          <a:spcPts val="0"/>
                        </a:spcAft>
                      </a:pPr>
                      <a:r>
                        <a:rPr lang="en-GB" sz="1300" b="1" dirty="0">
                          <a:solidFill>
                            <a:srgbClr val="C00000"/>
                          </a:solidFill>
                          <a:latin typeface="Arial"/>
                          <a:ea typeface="Times New Roman"/>
                          <a:cs typeface="Arial"/>
                        </a:rPr>
                        <a:t>V.2. Investigation of the use of the gas markets in the region for balancing purposes</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b="1" dirty="0">
                          <a:solidFill>
                            <a:srgbClr val="C00000"/>
                          </a:solidFill>
                          <a:latin typeface="Arial"/>
                          <a:ea typeface="Times New Roman"/>
                          <a:cs typeface="Arial"/>
                        </a:rPr>
                        <a:t>NRAs-TSOs</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540385" algn="l"/>
                        </a:tabLst>
                      </a:pPr>
                      <a:r>
                        <a:rPr lang="en-GB" sz="1300" b="1" dirty="0">
                          <a:solidFill>
                            <a:srgbClr val="C00000"/>
                          </a:solidFill>
                          <a:latin typeface="Arial"/>
                          <a:ea typeface="Times New Roman"/>
                          <a:cs typeface="Arial"/>
                        </a:rPr>
                        <a:t>Jun. 2012</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tabLst>
                          <a:tab pos="540385" algn="l"/>
                        </a:tabLst>
                      </a:pPr>
                      <a:r>
                        <a:rPr lang="en-GB" sz="1300" b="1" dirty="0">
                          <a:solidFill>
                            <a:srgbClr val="C00000"/>
                          </a:solidFill>
                          <a:latin typeface="Arial"/>
                          <a:ea typeface="Times New Roman"/>
                          <a:cs typeface="Arial"/>
                        </a:rPr>
                        <a:t>Jun. 2013</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marL="531813" indent="-330200" algn="just">
                        <a:lnSpc>
                          <a:spcPct val="115000"/>
                        </a:lnSpc>
                        <a:spcAft>
                          <a:spcPts val="0"/>
                        </a:spcAft>
                      </a:pPr>
                      <a:r>
                        <a:rPr lang="en-GB" sz="1300" dirty="0">
                          <a:latin typeface="Arial"/>
                          <a:ea typeface="Times New Roman"/>
                          <a:cs typeface="Arial"/>
                        </a:rPr>
                        <a:t>V.3. Analyse the current configuration of balancing zones and possible merging of certain areas</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a:latin typeface="Arial"/>
                          <a:ea typeface="Times New Roman"/>
                          <a:cs typeface="Arial"/>
                        </a:rPr>
                        <a:t>NRAs-TSOs</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540385" algn="l"/>
                        </a:tabLst>
                      </a:pPr>
                      <a:r>
                        <a:rPr lang="en-GB" sz="1300" dirty="0">
                          <a:latin typeface="Arial"/>
                          <a:ea typeface="Times New Roman"/>
                          <a:cs typeface="Arial"/>
                        </a:rPr>
                        <a:t>Jan. 2013</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tabLst>
                          <a:tab pos="540385" algn="l"/>
                        </a:tabLst>
                      </a:pPr>
                      <a:r>
                        <a:rPr lang="en-GB" sz="1300" dirty="0">
                          <a:latin typeface="Arial"/>
                          <a:ea typeface="Times New Roman"/>
                          <a:cs typeface="Arial"/>
                        </a:rPr>
                        <a:t>Dec. 2013</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232">
                <a:tc>
                  <a:txBody>
                    <a:bodyPr/>
                    <a:lstStyle/>
                    <a:p>
                      <a:pPr marL="201930" algn="just">
                        <a:lnSpc>
                          <a:spcPct val="115000"/>
                        </a:lnSpc>
                        <a:spcAft>
                          <a:spcPts val="0"/>
                        </a:spcAft>
                      </a:pPr>
                      <a:r>
                        <a:rPr lang="en-GB" sz="1300" dirty="0">
                          <a:latin typeface="Arial"/>
                          <a:ea typeface="Times New Roman"/>
                          <a:cs typeface="Arial"/>
                        </a:rPr>
                        <a:t>V.4. Pilot project for a common balancing platform in the three countries</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a:latin typeface="Arial"/>
                          <a:ea typeface="Times New Roman"/>
                          <a:cs typeface="Arial"/>
                        </a:rPr>
                        <a:t>TSOs</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540385" algn="l"/>
                        </a:tabLst>
                      </a:pPr>
                      <a:r>
                        <a:rPr lang="en-GB" sz="1300" dirty="0">
                          <a:latin typeface="Arial"/>
                          <a:ea typeface="Times New Roman"/>
                          <a:cs typeface="Arial"/>
                        </a:rPr>
                        <a:t>Jan. 2014</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tabLst>
                          <a:tab pos="540385" algn="l"/>
                        </a:tabLst>
                      </a:pPr>
                      <a:r>
                        <a:rPr lang="en-GB" sz="1300" dirty="0">
                          <a:latin typeface="Arial"/>
                          <a:ea typeface="Times New Roman"/>
                          <a:cs typeface="Arial"/>
                        </a:rPr>
                        <a:t>Dec. 2014</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just">
                        <a:lnSpc>
                          <a:spcPct val="115000"/>
                        </a:lnSpc>
                        <a:spcAft>
                          <a:spcPts val="0"/>
                        </a:spcAft>
                        <a:tabLst>
                          <a:tab pos="540385" algn="l"/>
                        </a:tabLst>
                      </a:pPr>
                      <a:r>
                        <a:rPr lang="en-GB" sz="1300" b="1" dirty="0">
                          <a:latin typeface="Arial"/>
                          <a:ea typeface="Times New Roman"/>
                          <a:cs typeface="Arial"/>
                        </a:rPr>
                        <a:t>Tariffs</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300" dirty="0">
                        <a:latin typeface="Arial"/>
                        <a:ea typeface="Times New Roman"/>
                        <a:cs typeface="Arial"/>
                      </a:endParaRPr>
                    </a:p>
                  </a:txBody>
                  <a:tcPr marL="31141" marR="311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lnSpc>
                          <a:spcPct val="115000"/>
                        </a:lnSpc>
                        <a:spcAft>
                          <a:spcPts val="0"/>
                        </a:spcAft>
                        <a:tabLst>
                          <a:tab pos="540385" algn="l"/>
                        </a:tabLst>
                      </a:pPr>
                      <a:endParaRPr lang="en-GB" sz="1300" dirty="0">
                        <a:latin typeface="Arial"/>
                        <a:ea typeface="Times New Roman"/>
                        <a:cs typeface="Arial"/>
                      </a:endParaRPr>
                    </a:p>
                  </a:txBody>
                  <a:tcPr marL="31141" marR="311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S"/>
                    </a:p>
                  </a:txBody>
                  <a:tcPr/>
                </a:tc>
                <a:tc>
                  <a:txBody>
                    <a:bodyPr/>
                    <a:lstStyle/>
                    <a:p>
                      <a:pPr algn="ctr">
                        <a:lnSpc>
                          <a:spcPct val="115000"/>
                        </a:lnSpc>
                        <a:spcAft>
                          <a:spcPts val="0"/>
                        </a:spcAft>
                        <a:tabLst>
                          <a:tab pos="540385" algn="l"/>
                        </a:tabLst>
                      </a:pPr>
                      <a:endParaRPr lang="en-GB" sz="1300" dirty="0">
                        <a:latin typeface="Arial"/>
                        <a:ea typeface="Times New Roman"/>
                        <a:cs typeface="Arial"/>
                      </a:endParaRPr>
                    </a:p>
                  </a:txBody>
                  <a:tcPr marL="31141" marR="3114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50612">
                <a:tc>
                  <a:txBody>
                    <a:bodyPr/>
                    <a:lstStyle/>
                    <a:p>
                      <a:pPr marL="201930" algn="just">
                        <a:lnSpc>
                          <a:spcPct val="115000"/>
                        </a:lnSpc>
                        <a:spcAft>
                          <a:spcPts val="0"/>
                        </a:spcAft>
                      </a:pPr>
                      <a:r>
                        <a:rPr lang="en-GB" sz="1300" dirty="0">
                          <a:latin typeface="Arial"/>
                          <a:ea typeface="Times New Roman"/>
                          <a:cs typeface="Arial"/>
                        </a:rPr>
                        <a:t>VI.1. CNE-ERSE joint study on tariff regimes in Spain and Portugal</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a:latin typeface="Arial"/>
                          <a:ea typeface="Times New Roman"/>
                          <a:cs typeface="Arial"/>
                        </a:rPr>
                        <a:t>NRAs</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540385" algn="l"/>
                        </a:tabLst>
                      </a:pPr>
                      <a:r>
                        <a:rPr lang="en-GB" sz="1300" dirty="0">
                          <a:latin typeface="Arial"/>
                          <a:ea typeface="Times New Roman"/>
                          <a:cs typeface="Arial"/>
                        </a:rPr>
                        <a:t>2010</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tabLst>
                          <a:tab pos="540385" algn="l"/>
                        </a:tabLst>
                      </a:pPr>
                      <a:r>
                        <a:rPr lang="en-GB" sz="1300" dirty="0">
                          <a:latin typeface="Arial"/>
                          <a:ea typeface="Times New Roman"/>
                          <a:cs typeface="Arial"/>
                        </a:rPr>
                        <a:t>Dec. 2011</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798">
                <a:tc>
                  <a:txBody>
                    <a:bodyPr/>
                    <a:lstStyle/>
                    <a:p>
                      <a:pPr marL="201930" algn="just">
                        <a:lnSpc>
                          <a:spcPct val="115000"/>
                        </a:lnSpc>
                        <a:spcAft>
                          <a:spcPts val="0"/>
                        </a:spcAft>
                      </a:pPr>
                      <a:r>
                        <a:rPr lang="en-GB" sz="1300" dirty="0">
                          <a:latin typeface="Arial"/>
                          <a:ea typeface="Times New Roman"/>
                          <a:cs typeface="Arial"/>
                        </a:rPr>
                        <a:t>VI.2. CNE-ERSE proposal for  tariff harmonization in Spain and Portugal</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dirty="0">
                          <a:latin typeface="Arial"/>
                          <a:ea typeface="Times New Roman"/>
                          <a:cs typeface="Arial"/>
                        </a:rPr>
                        <a:t>NRAs</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540385" algn="l"/>
                        </a:tabLst>
                      </a:pPr>
                      <a:r>
                        <a:rPr lang="en-GB" sz="1300" dirty="0">
                          <a:latin typeface="Arial"/>
                          <a:ea typeface="Times New Roman"/>
                          <a:cs typeface="Arial"/>
                        </a:rPr>
                        <a:t>2010</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tabLst>
                          <a:tab pos="540385" algn="l"/>
                        </a:tabLst>
                      </a:pPr>
                      <a:r>
                        <a:rPr lang="en-GB" sz="1300" dirty="0">
                          <a:latin typeface="Arial"/>
                          <a:ea typeface="Times New Roman"/>
                          <a:cs typeface="Arial"/>
                        </a:rPr>
                        <a:t>Dec. 2012</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64">
                <a:tc>
                  <a:txBody>
                    <a:bodyPr/>
                    <a:lstStyle/>
                    <a:p>
                      <a:pPr marL="531813" indent="-330200" algn="just">
                        <a:lnSpc>
                          <a:spcPct val="115000"/>
                        </a:lnSpc>
                        <a:spcAft>
                          <a:spcPts val="0"/>
                        </a:spcAft>
                      </a:pPr>
                      <a:r>
                        <a:rPr lang="en-GB" sz="1300" b="1" dirty="0">
                          <a:solidFill>
                            <a:srgbClr val="C00000"/>
                          </a:solidFill>
                          <a:latin typeface="Arial"/>
                          <a:ea typeface="Times New Roman"/>
                          <a:cs typeface="Arial"/>
                        </a:rPr>
                        <a:t>V.I3. Further studies to evaluate the current tariff structures and propose improvements</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b="1" dirty="0">
                          <a:solidFill>
                            <a:srgbClr val="C00000"/>
                          </a:solidFill>
                          <a:latin typeface="Arial"/>
                          <a:ea typeface="Times New Roman"/>
                          <a:cs typeface="Arial"/>
                        </a:rPr>
                        <a:t>NRAs</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540385" algn="l"/>
                        </a:tabLst>
                      </a:pPr>
                      <a:r>
                        <a:rPr lang="en-GB" sz="1300" b="1" dirty="0">
                          <a:solidFill>
                            <a:srgbClr val="C00000"/>
                          </a:solidFill>
                          <a:latin typeface="Arial"/>
                          <a:ea typeface="Times New Roman"/>
                          <a:cs typeface="Arial"/>
                        </a:rPr>
                        <a:t>Jan. 2012</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tabLst>
                          <a:tab pos="540385" algn="l"/>
                        </a:tabLst>
                      </a:pPr>
                      <a:r>
                        <a:rPr lang="en-GB" sz="1300" b="1" dirty="0">
                          <a:solidFill>
                            <a:srgbClr val="C00000"/>
                          </a:solidFill>
                          <a:latin typeface="Arial"/>
                          <a:ea typeface="Times New Roman"/>
                          <a:cs typeface="Arial"/>
                        </a:rPr>
                        <a:t>Dec. 2012</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a:spLocks noChangeArrowheads="1"/>
          </p:cNvSpPr>
          <p:nvPr/>
        </p:nvSpPr>
        <p:spPr bwMode="auto">
          <a:xfrm>
            <a:off x="819472" y="731370"/>
            <a:ext cx="8001000" cy="561885"/>
          </a:xfrm>
          <a:prstGeom prst="rect">
            <a:avLst/>
          </a:prstGeom>
          <a:noFill/>
          <a:ln w="9525">
            <a:noFill/>
            <a:miter lim="800000"/>
            <a:headEnd/>
            <a:tailEnd/>
          </a:ln>
        </p:spPr>
        <p:txBody>
          <a:bodyPr>
            <a:spAutoFit/>
          </a:bodyPr>
          <a:lstStyle/>
          <a:p>
            <a:pPr marL="355600" lvl="0" indent="-263525">
              <a:lnSpc>
                <a:spcPct val="120000"/>
              </a:lnSpc>
              <a:spcBef>
                <a:spcPts val="600"/>
              </a:spcBef>
              <a:spcAft>
                <a:spcPts val="200"/>
              </a:spcAft>
            </a:pPr>
            <a:r>
              <a:rPr lang="en-US" sz="2800" dirty="0" smtClean="0">
                <a:solidFill>
                  <a:srgbClr val="264D74"/>
                </a:solidFill>
              </a:rPr>
              <a:t>VI. </a:t>
            </a:r>
            <a:r>
              <a:rPr lang="en-GB" sz="2800" dirty="0" smtClean="0">
                <a:solidFill>
                  <a:srgbClr val="264D74"/>
                </a:solidFill>
              </a:rPr>
              <a:t>Review of actions in the WP 2011-2014 </a:t>
            </a:r>
            <a:endParaRPr lang="en-US" sz="2800" dirty="0" smtClean="0">
              <a:solidFill>
                <a:srgbClr val="264D74"/>
              </a:solidFill>
            </a:endParaRPr>
          </a:p>
        </p:txBody>
      </p:sp>
      <p:graphicFrame>
        <p:nvGraphicFramePr>
          <p:cNvPr id="4" name="3 Tabla"/>
          <p:cNvGraphicFramePr>
            <a:graphicFrameLocks noGrp="1"/>
          </p:cNvGraphicFramePr>
          <p:nvPr/>
        </p:nvGraphicFramePr>
        <p:xfrm>
          <a:off x="251521" y="1700808"/>
          <a:ext cx="8712967" cy="4591468"/>
        </p:xfrm>
        <a:graphic>
          <a:graphicData uri="http://schemas.openxmlformats.org/drawingml/2006/table">
            <a:tbl>
              <a:tblPr/>
              <a:tblGrid>
                <a:gridCol w="5740268"/>
                <a:gridCol w="1100491"/>
                <a:gridCol w="819680"/>
                <a:gridCol w="1052528"/>
              </a:tblGrid>
              <a:tr h="288032">
                <a:tc>
                  <a:txBody>
                    <a:bodyPr/>
                    <a:lstStyle/>
                    <a:p>
                      <a:pPr algn="ctr">
                        <a:lnSpc>
                          <a:spcPct val="115000"/>
                        </a:lnSpc>
                        <a:spcBef>
                          <a:spcPts val="600"/>
                        </a:spcBef>
                        <a:spcAft>
                          <a:spcPts val="600"/>
                        </a:spcAft>
                        <a:tabLst>
                          <a:tab pos="540385" algn="l"/>
                        </a:tabLst>
                      </a:pPr>
                      <a:r>
                        <a:rPr lang="en-GB" sz="1300" b="1" dirty="0">
                          <a:latin typeface="Arial"/>
                          <a:ea typeface="Times New Roman"/>
                          <a:cs typeface="Arial"/>
                        </a:rPr>
                        <a:t>Areas of work</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1300" b="1">
                          <a:latin typeface="Arial"/>
                          <a:ea typeface="Times New Roman"/>
                          <a:cs typeface="Arial"/>
                        </a:rPr>
                        <a:t>Responsible</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1300" b="1">
                          <a:latin typeface="Arial"/>
                          <a:ea typeface="Times New Roman"/>
                          <a:cs typeface="Arial"/>
                        </a:rPr>
                        <a:t>Starting</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1300" b="1">
                          <a:latin typeface="Arial"/>
                          <a:ea typeface="Times New Roman"/>
                          <a:cs typeface="Arial"/>
                        </a:rPr>
                        <a:t>Deadline</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just">
                        <a:lnSpc>
                          <a:spcPct val="115000"/>
                        </a:lnSpc>
                        <a:spcAft>
                          <a:spcPts val="0"/>
                        </a:spcAft>
                        <a:tabLst>
                          <a:tab pos="540385" algn="l"/>
                        </a:tabLst>
                      </a:pPr>
                      <a:r>
                        <a:rPr lang="en-GB" sz="1300" b="1" dirty="0">
                          <a:latin typeface="Arial"/>
                          <a:ea typeface="Times New Roman"/>
                          <a:cs typeface="Arial"/>
                        </a:rPr>
                        <a:t>Interoperability</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300" dirty="0">
                        <a:latin typeface="Arial"/>
                        <a:ea typeface="Times New Roman"/>
                        <a:cs typeface="Arial"/>
                      </a:endParaRPr>
                    </a:p>
                  </a:txBody>
                  <a:tcPr marL="31141" marR="311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300" dirty="0">
                        <a:latin typeface="Arial"/>
                        <a:ea typeface="Times New Roman"/>
                        <a:cs typeface="Arial"/>
                      </a:endParaRPr>
                    </a:p>
                  </a:txBody>
                  <a:tcPr marL="31141" marR="311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300" dirty="0">
                        <a:latin typeface="Arial"/>
                        <a:ea typeface="Times New Roman"/>
                        <a:cs typeface="Arial"/>
                      </a:endParaRPr>
                    </a:p>
                  </a:txBody>
                  <a:tcPr marL="31141" marR="3114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4056">
                <a:tc>
                  <a:txBody>
                    <a:bodyPr/>
                    <a:lstStyle/>
                    <a:p>
                      <a:pPr marL="628650" indent="-427038" algn="just">
                        <a:lnSpc>
                          <a:spcPct val="115000"/>
                        </a:lnSpc>
                        <a:spcAft>
                          <a:spcPts val="0"/>
                        </a:spcAft>
                      </a:pPr>
                      <a:r>
                        <a:rPr lang="en-GB" sz="1300" dirty="0">
                          <a:latin typeface="Arial"/>
                          <a:ea typeface="Times New Roman"/>
                          <a:cs typeface="Arial"/>
                        </a:rPr>
                        <a:t>VII.1. Contribute with the regional experience to the development of the FG and the NC</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a:latin typeface="Arial"/>
                          <a:ea typeface="Times New Roman"/>
                          <a:cs typeface="Arial"/>
                        </a:rPr>
                        <a:t>NRAs-TSOs</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540385" algn="l"/>
                        </a:tabLst>
                      </a:pPr>
                      <a:r>
                        <a:rPr lang="en-GB" sz="1300" dirty="0">
                          <a:latin typeface="Arial"/>
                          <a:ea typeface="Times New Roman"/>
                          <a:cs typeface="Arial"/>
                        </a:rPr>
                        <a:t>Permanent</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504056">
                <a:tc>
                  <a:txBody>
                    <a:bodyPr/>
                    <a:lstStyle/>
                    <a:p>
                      <a:pPr marL="628650" indent="-427038" algn="just">
                        <a:lnSpc>
                          <a:spcPct val="115000"/>
                        </a:lnSpc>
                        <a:spcAft>
                          <a:spcPts val="0"/>
                        </a:spcAft>
                      </a:pPr>
                      <a:r>
                        <a:rPr lang="en-GB" sz="1300" dirty="0">
                          <a:latin typeface="Arial"/>
                          <a:ea typeface="Times New Roman"/>
                          <a:cs typeface="Arial"/>
                        </a:rPr>
                        <a:t>VII.2. Analysis of interoperability aspects and procedures that need to be harmonised among the three countries (in line with the FG-NC)</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dirty="0">
                          <a:latin typeface="Arial"/>
                          <a:ea typeface="Times New Roman"/>
                          <a:cs typeface="Arial"/>
                        </a:rPr>
                        <a:t>TSOs</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a:latin typeface="Arial"/>
                          <a:ea typeface="Times New Roman"/>
                          <a:cs typeface="Arial"/>
                        </a:rPr>
                        <a:t>Jan. 2013</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dirty="0">
                          <a:latin typeface="Arial"/>
                          <a:ea typeface="Times New Roman"/>
                          <a:cs typeface="Arial"/>
                        </a:rPr>
                        <a:t>Jan. 2014</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marL="628650" indent="-450850" algn="just">
                        <a:lnSpc>
                          <a:spcPct val="115000"/>
                        </a:lnSpc>
                        <a:spcAft>
                          <a:spcPts val="0"/>
                        </a:spcAft>
                      </a:pPr>
                      <a:r>
                        <a:rPr lang="en-GB" sz="1300" dirty="0">
                          <a:latin typeface="Arial"/>
                          <a:ea typeface="Times New Roman"/>
                          <a:cs typeface="Arial"/>
                        </a:rPr>
                        <a:t>VII.3. In particular, harmonisation of gas day, communication protocols between TSOs, quality standards, programming and nomination schedules, etc.</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dirty="0">
                          <a:latin typeface="Arial"/>
                          <a:ea typeface="Times New Roman"/>
                          <a:cs typeface="Arial"/>
                        </a:rPr>
                        <a:t>TSOs</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dirty="0">
                          <a:latin typeface="Arial"/>
                          <a:ea typeface="Times New Roman"/>
                          <a:cs typeface="Arial"/>
                        </a:rPr>
                        <a:t>Jan. 2014</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dirty="0">
                          <a:latin typeface="Arial"/>
                          <a:ea typeface="Times New Roman"/>
                          <a:cs typeface="Arial"/>
                        </a:rPr>
                        <a:t>Dec. 2014</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629">
                <a:tc>
                  <a:txBody>
                    <a:bodyPr/>
                    <a:lstStyle/>
                    <a:p>
                      <a:pPr algn="just">
                        <a:lnSpc>
                          <a:spcPct val="115000"/>
                        </a:lnSpc>
                        <a:spcAft>
                          <a:spcPts val="0"/>
                        </a:spcAft>
                        <a:tabLst>
                          <a:tab pos="540385" algn="l"/>
                        </a:tabLst>
                      </a:pPr>
                      <a:r>
                        <a:rPr lang="en-GB" sz="1300" b="1">
                          <a:latin typeface="Arial"/>
                          <a:ea typeface="Times New Roman"/>
                          <a:cs typeface="Arial"/>
                        </a:rPr>
                        <a:t>Implementation of the 3</a:t>
                      </a:r>
                      <a:r>
                        <a:rPr lang="en-GB" sz="1300" b="1" baseline="30000">
                          <a:latin typeface="Arial"/>
                          <a:ea typeface="Times New Roman"/>
                          <a:cs typeface="Arial"/>
                        </a:rPr>
                        <a:t>rd</a:t>
                      </a:r>
                      <a:r>
                        <a:rPr lang="en-GB" sz="1300" b="1">
                          <a:latin typeface="Arial"/>
                          <a:ea typeface="Times New Roman"/>
                          <a:cs typeface="Arial"/>
                        </a:rPr>
                        <a:t> Package</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300">
                        <a:latin typeface="Arial"/>
                        <a:ea typeface="Times New Roman"/>
                        <a:cs typeface="Arial"/>
                      </a:endParaRPr>
                    </a:p>
                  </a:txBody>
                  <a:tcPr marL="31141" marR="311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300" dirty="0">
                        <a:latin typeface="Arial"/>
                        <a:ea typeface="Times New Roman"/>
                        <a:cs typeface="Arial"/>
                      </a:endParaRPr>
                    </a:p>
                  </a:txBody>
                  <a:tcPr marL="31141" marR="311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300" dirty="0">
                        <a:latin typeface="Arial"/>
                        <a:ea typeface="Times New Roman"/>
                        <a:cs typeface="Arial"/>
                      </a:endParaRPr>
                    </a:p>
                  </a:txBody>
                  <a:tcPr marL="31141" marR="3114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756491">
                <a:tc>
                  <a:txBody>
                    <a:bodyPr/>
                    <a:lstStyle/>
                    <a:p>
                      <a:pPr marL="628650" indent="-427038" algn="just">
                        <a:lnSpc>
                          <a:spcPct val="115000"/>
                        </a:lnSpc>
                        <a:spcAft>
                          <a:spcPts val="0"/>
                        </a:spcAft>
                      </a:pPr>
                      <a:r>
                        <a:rPr lang="en-GB" sz="1300" b="1" dirty="0">
                          <a:solidFill>
                            <a:srgbClr val="C00000"/>
                          </a:solidFill>
                          <a:latin typeface="Arial"/>
                          <a:ea typeface="Times New Roman"/>
                          <a:cs typeface="Arial"/>
                        </a:rPr>
                        <a:t>VII.1. Supervision of compliance with the implementation of the new provisions on transparency in the Regulation 715/2009/CE, for transmission, LNG and storage infrastructure operators</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b="1" dirty="0">
                          <a:solidFill>
                            <a:srgbClr val="C00000"/>
                          </a:solidFill>
                          <a:latin typeface="Arial"/>
                          <a:ea typeface="Times New Roman"/>
                          <a:cs typeface="Arial"/>
                        </a:rPr>
                        <a:t>NRAs</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b="1" dirty="0">
                          <a:solidFill>
                            <a:srgbClr val="C00000"/>
                          </a:solidFill>
                          <a:latin typeface="Arial"/>
                          <a:ea typeface="Times New Roman"/>
                          <a:cs typeface="Arial"/>
                        </a:rPr>
                        <a:t>Sep. 2011</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b="1" dirty="0" smtClean="0">
                          <a:solidFill>
                            <a:srgbClr val="C00000"/>
                          </a:solidFill>
                          <a:latin typeface="Arial"/>
                          <a:ea typeface="Times New Roman"/>
                          <a:cs typeface="Arial"/>
                        </a:rPr>
                        <a:t>Jun. </a:t>
                      </a:r>
                      <a:r>
                        <a:rPr lang="en-GB" sz="1300" b="1" dirty="0">
                          <a:solidFill>
                            <a:srgbClr val="C00000"/>
                          </a:solidFill>
                          <a:latin typeface="Arial"/>
                          <a:ea typeface="Times New Roman"/>
                          <a:cs typeface="Arial"/>
                        </a:rPr>
                        <a:t>2012</a:t>
                      </a:r>
                      <a:endParaRPr lang="es-ES" sz="1300" b="1" dirty="0">
                        <a:solidFill>
                          <a:srgbClr val="C00000"/>
                        </a:solidFill>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40">
                <a:tc>
                  <a:txBody>
                    <a:bodyPr/>
                    <a:lstStyle/>
                    <a:p>
                      <a:pPr algn="just">
                        <a:lnSpc>
                          <a:spcPct val="115000"/>
                        </a:lnSpc>
                        <a:spcAft>
                          <a:spcPts val="0"/>
                        </a:spcAft>
                        <a:tabLst>
                          <a:tab pos="540385" algn="l"/>
                        </a:tabLst>
                      </a:pPr>
                      <a:r>
                        <a:rPr lang="en-GB" sz="1300" b="1">
                          <a:latin typeface="Arial"/>
                          <a:ea typeface="Times New Roman"/>
                          <a:cs typeface="Arial"/>
                        </a:rPr>
                        <a:t>Developing hub-to-hub trading in the South region</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300">
                        <a:latin typeface="Arial"/>
                        <a:ea typeface="Times New Roman"/>
                        <a:cs typeface="Arial"/>
                      </a:endParaRPr>
                    </a:p>
                  </a:txBody>
                  <a:tcPr marL="31141" marR="311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300" dirty="0">
                        <a:latin typeface="Arial"/>
                        <a:ea typeface="Times New Roman"/>
                        <a:cs typeface="Arial"/>
                      </a:endParaRPr>
                    </a:p>
                  </a:txBody>
                  <a:tcPr marL="31141" marR="311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40385" algn="l"/>
                        </a:tabLst>
                      </a:pPr>
                      <a:endParaRPr lang="en-GB" sz="1300" dirty="0">
                        <a:latin typeface="Arial"/>
                        <a:ea typeface="Times New Roman"/>
                        <a:cs typeface="Arial"/>
                      </a:endParaRPr>
                    </a:p>
                  </a:txBody>
                  <a:tcPr marL="31141" marR="3114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22482">
                <a:tc>
                  <a:txBody>
                    <a:bodyPr/>
                    <a:lstStyle/>
                    <a:p>
                      <a:pPr marL="201930" algn="just">
                        <a:lnSpc>
                          <a:spcPct val="115000"/>
                        </a:lnSpc>
                        <a:spcAft>
                          <a:spcPts val="0"/>
                        </a:spcAft>
                      </a:pPr>
                      <a:r>
                        <a:rPr lang="en-GB" sz="1300" dirty="0">
                          <a:latin typeface="Arial"/>
                          <a:ea typeface="Times New Roman"/>
                          <a:cs typeface="Arial"/>
                        </a:rPr>
                        <a:t>IX.1. Hub development</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a:latin typeface="Arial"/>
                          <a:ea typeface="Times New Roman"/>
                          <a:cs typeface="Arial"/>
                        </a:rPr>
                        <a:t>NRAs-TSOs-stakeholders</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dirty="0">
                          <a:latin typeface="Arial"/>
                          <a:ea typeface="Times New Roman"/>
                          <a:cs typeface="Arial"/>
                        </a:rPr>
                        <a:t>Jan.2013</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dirty="0">
                          <a:latin typeface="Arial"/>
                          <a:ea typeface="Times New Roman"/>
                          <a:cs typeface="Arial"/>
                        </a:rPr>
                        <a:t>Dec. 2013</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167">
                <a:tc>
                  <a:txBody>
                    <a:bodyPr/>
                    <a:lstStyle/>
                    <a:p>
                      <a:pPr marL="201930" algn="just">
                        <a:lnSpc>
                          <a:spcPct val="115000"/>
                        </a:lnSpc>
                        <a:spcAft>
                          <a:spcPts val="0"/>
                        </a:spcAft>
                      </a:pPr>
                      <a:r>
                        <a:rPr lang="en-GB" sz="1300">
                          <a:latin typeface="Arial"/>
                          <a:ea typeface="Times New Roman"/>
                          <a:cs typeface="Arial"/>
                        </a:rPr>
                        <a:t>IX.2. Hub-to-hub gas trading in the region</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a:latin typeface="Arial"/>
                          <a:ea typeface="Times New Roman"/>
                          <a:cs typeface="Arial"/>
                        </a:rPr>
                        <a:t>NRAs-TSOs-stakeholders</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a:latin typeface="Arial"/>
                          <a:ea typeface="Times New Roman"/>
                          <a:cs typeface="Arial"/>
                        </a:rPr>
                        <a:t>Jan.2014</a:t>
                      </a:r>
                      <a:endParaRPr lang="es-ES" sz="130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300" dirty="0">
                          <a:latin typeface="Arial"/>
                          <a:ea typeface="Times New Roman"/>
                          <a:cs typeface="Arial"/>
                        </a:rPr>
                        <a:t>Dec. 2014</a:t>
                      </a:r>
                      <a:endParaRPr lang="es-ES" sz="1300" dirty="0">
                        <a:latin typeface="Arial"/>
                        <a:ea typeface="Times New Roman"/>
                        <a:cs typeface="Times New Roman"/>
                      </a:endParaRPr>
                    </a:p>
                  </a:txBody>
                  <a:tcPr marL="31141" marR="31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1044624" y="692696"/>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VI. AOB and next meetings</a:t>
            </a:r>
          </a:p>
        </p:txBody>
      </p:sp>
      <p:sp>
        <p:nvSpPr>
          <p:cNvPr id="3" name="2 Marcador de contenido"/>
          <p:cNvSpPr>
            <a:spLocks noGrp="1"/>
          </p:cNvSpPr>
          <p:nvPr>
            <p:ph idx="1"/>
          </p:nvPr>
        </p:nvSpPr>
        <p:spPr>
          <a:xfrm>
            <a:off x="285720" y="1455550"/>
            <a:ext cx="8715436" cy="3269594"/>
          </a:xfrm>
        </p:spPr>
        <p:txBody>
          <a:bodyPr/>
          <a:lstStyle/>
          <a:p>
            <a:pPr marL="273050" indent="-273050">
              <a:lnSpc>
                <a:spcPct val="110000"/>
              </a:lnSpc>
              <a:spcBef>
                <a:spcPts val="500"/>
              </a:spcBef>
              <a:spcAft>
                <a:spcPts val="300"/>
              </a:spcAft>
              <a:buSzPct val="100000"/>
              <a:buFont typeface="Wingdings" pitchFamily="2" charset="2"/>
              <a:buChar char="§"/>
            </a:pPr>
            <a:r>
              <a:rPr lang="en-US" sz="1900" b="1" dirty="0" smtClean="0"/>
              <a:t>Infrastructures associated to OS 2013</a:t>
            </a:r>
            <a:r>
              <a:rPr lang="en-US" sz="1900" dirty="0" smtClean="0"/>
              <a:t>: </a:t>
            </a:r>
          </a:p>
          <a:p>
            <a:pPr marL="628650" indent="-273050">
              <a:lnSpc>
                <a:spcPct val="110000"/>
              </a:lnSpc>
              <a:spcBef>
                <a:spcPts val="500"/>
              </a:spcBef>
              <a:spcAft>
                <a:spcPts val="300"/>
              </a:spcAft>
              <a:buSzPct val="100000"/>
            </a:pPr>
            <a:r>
              <a:rPr lang="en-GB" sz="2000" dirty="0" smtClean="0"/>
              <a:t>TSOs should send as soon as possible the updated status records required already several times</a:t>
            </a: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83568" y="764704"/>
            <a:ext cx="6192688" cy="523220"/>
          </a:xfrm>
          <a:prstGeom prst="rect">
            <a:avLst/>
          </a:prstGeom>
          <a:solidFill>
            <a:schemeClr val="accent3"/>
          </a:solidFill>
        </p:spPr>
        <p:txBody>
          <a:bodyPr wrap="square" rtlCol="0">
            <a:spAutoFit/>
          </a:bodyPr>
          <a:lstStyle/>
          <a:p>
            <a:pPr algn="ctr"/>
            <a:r>
              <a:rPr lang="en-US" sz="2800" dirty="0" smtClean="0">
                <a:solidFill>
                  <a:srgbClr val="264D74"/>
                </a:solidFill>
              </a:rPr>
              <a:t>Calendar 2nd semester 2012 - SGRI</a:t>
            </a:r>
            <a:endParaRPr lang="en-US" sz="2800" dirty="0">
              <a:solidFill>
                <a:srgbClr val="264D74"/>
              </a:solidFill>
            </a:endParaRPr>
          </a:p>
        </p:txBody>
      </p:sp>
      <p:pic>
        <p:nvPicPr>
          <p:cNvPr id="189441" name="Picture 1"/>
          <p:cNvPicPr>
            <a:picLocks noChangeAspect="1" noChangeArrowheads="1"/>
          </p:cNvPicPr>
          <p:nvPr/>
        </p:nvPicPr>
        <p:blipFill>
          <a:blip r:embed="rId2" cstate="print"/>
          <a:srcRect/>
          <a:stretch>
            <a:fillRect/>
          </a:stretch>
        </p:blipFill>
        <p:spPr bwMode="auto">
          <a:xfrm>
            <a:off x="179512" y="1402432"/>
            <a:ext cx="8743950" cy="4114800"/>
          </a:xfrm>
          <a:prstGeom prst="rect">
            <a:avLst/>
          </a:prstGeom>
          <a:noFill/>
          <a:ln w="9525">
            <a:noFill/>
            <a:miter lim="800000"/>
            <a:headEnd/>
            <a:tailEnd/>
          </a:ln>
          <a:effectLst/>
        </p:spPr>
      </p:pic>
      <p:grpSp>
        <p:nvGrpSpPr>
          <p:cNvPr id="11" name="10 Grupo"/>
          <p:cNvGrpSpPr/>
          <p:nvPr/>
        </p:nvGrpSpPr>
        <p:grpSpPr>
          <a:xfrm>
            <a:off x="5796136" y="5517232"/>
            <a:ext cx="3096344" cy="864096"/>
            <a:chOff x="5796136" y="5517232"/>
            <a:chExt cx="3096344" cy="864096"/>
          </a:xfrm>
        </p:grpSpPr>
        <p:pic>
          <p:nvPicPr>
            <p:cNvPr id="3078" name="Picture 6"/>
            <p:cNvPicPr>
              <a:picLocks noChangeAspect="1" noChangeArrowheads="1"/>
            </p:cNvPicPr>
            <p:nvPr/>
          </p:nvPicPr>
          <p:blipFill>
            <a:blip r:embed="rId3" cstate="print"/>
            <a:srcRect/>
            <a:stretch>
              <a:fillRect/>
            </a:stretch>
          </p:blipFill>
          <p:spPr bwMode="auto">
            <a:xfrm>
              <a:off x="5796136" y="5589240"/>
              <a:ext cx="2952328" cy="648072"/>
            </a:xfrm>
            <a:prstGeom prst="rect">
              <a:avLst/>
            </a:prstGeom>
            <a:noFill/>
            <a:ln w="9525">
              <a:noFill/>
              <a:miter lim="800000"/>
              <a:headEnd/>
              <a:tailEnd/>
            </a:ln>
            <a:effectLst/>
          </p:spPr>
        </p:pic>
        <p:sp>
          <p:nvSpPr>
            <p:cNvPr id="9" name="8 Rectángulo"/>
            <p:cNvSpPr/>
            <p:nvPr/>
          </p:nvSpPr>
          <p:spPr>
            <a:xfrm>
              <a:off x="6732240" y="5517232"/>
              <a:ext cx="2160240" cy="8640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3" name="12 Rectángulo"/>
          <p:cNvSpPr/>
          <p:nvPr/>
        </p:nvSpPr>
        <p:spPr>
          <a:xfrm>
            <a:off x="539552" y="5487547"/>
            <a:ext cx="6912768" cy="1323439"/>
          </a:xfrm>
          <a:prstGeom prst="rect">
            <a:avLst/>
          </a:prstGeom>
          <a:ln>
            <a:solidFill>
              <a:schemeClr val="accent1"/>
            </a:solidFill>
          </a:ln>
        </p:spPr>
        <p:txBody>
          <a:bodyPr wrap="square">
            <a:spAutoFit/>
          </a:bodyPr>
          <a:lstStyle/>
          <a:p>
            <a:pPr lvl="0"/>
            <a:r>
              <a:rPr lang="es-ES" sz="1600" b="1" dirty="0" err="1" smtClean="0"/>
              <a:t>Proposal</a:t>
            </a:r>
            <a:r>
              <a:rPr lang="es-ES" sz="1600" b="1" dirty="0" smtClean="0"/>
              <a:t>:</a:t>
            </a:r>
          </a:p>
          <a:p>
            <a:pPr lvl="0">
              <a:buFont typeface="Arial" pitchFamily="34" charset="0"/>
              <a:buChar char="•"/>
            </a:pPr>
            <a:r>
              <a:rPr lang="es-ES" sz="1600" dirty="0" smtClean="0"/>
              <a:t>  ???? </a:t>
            </a:r>
            <a:r>
              <a:rPr lang="es-ES" sz="1600" dirty="0" err="1" smtClean="0"/>
              <a:t>July</a:t>
            </a:r>
            <a:r>
              <a:rPr lang="es-ES" sz="1600" dirty="0" smtClean="0"/>
              <a:t>: 20th IG</a:t>
            </a:r>
          </a:p>
          <a:p>
            <a:pPr lvl="0">
              <a:buFont typeface="Arial" pitchFamily="34" charset="0"/>
              <a:buChar char="•"/>
            </a:pPr>
            <a:r>
              <a:rPr lang="es-ES" sz="1600" dirty="0" smtClean="0"/>
              <a:t>27 </a:t>
            </a:r>
            <a:r>
              <a:rPr lang="es-ES" sz="1600" dirty="0" err="1" smtClean="0"/>
              <a:t>September</a:t>
            </a:r>
            <a:r>
              <a:rPr lang="es-ES" sz="1600" dirty="0" smtClean="0"/>
              <a:t> : 17th SG </a:t>
            </a:r>
          </a:p>
          <a:p>
            <a:pPr lvl="0">
              <a:buFont typeface="Arial" pitchFamily="34" charset="0"/>
              <a:buChar char="•"/>
            </a:pPr>
            <a:r>
              <a:rPr lang="es-ES" sz="1600" dirty="0" smtClean="0"/>
              <a:t>6 </a:t>
            </a:r>
            <a:r>
              <a:rPr lang="es-ES" sz="1600" dirty="0" err="1" smtClean="0"/>
              <a:t>November</a:t>
            </a:r>
            <a:r>
              <a:rPr lang="es-ES" sz="1600" dirty="0" smtClean="0"/>
              <a:t>: 21st  IG </a:t>
            </a:r>
          </a:p>
          <a:p>
            <a:pPr lvl="0">
              <a:buFont typeface="Arial" pitchFamily="34" charset="0"/>
              <a:buChar char="•"/>
            </a:pPr>
            <a:r>
              <a:rPr lang="es-ES" sz="1600" dirty="0" smtClean="0"/>
              <a:t>13 </a:t>
            </a:r>
            <a:r>
              <a:rPr lang="es-ES" sz="1600" dirty="0" err="1" smtClean="0"/>
              <a:t>December</a:t>
            </a:r>
            <a:r>
              <a:rPr lang="es-ES" sz="1600" dirty="0" smtClean="0"/>
              <a:t>: 18th SG</a:t>
            </a:r>
            <a:endParaRPr lang="es-ES" sz="1600"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285720" y="1500174"/>
            <a:ext cx="8715436" cy="5097178"/>
          </a:xfrm>
        </p:spPr>
        <p:txBody>
          <a:bodyPr/>
          <a:lstStyle/>
          <a:p>
            <a:pPr marL="457200" lvl="0" indent="-457200">
              <a:spcBef>
                <a:spcPts val="600"/>
              </a:spcBef>
              <a:spcAft>
                <a:spcPts val="600"/>
              </a:spcAft>
              <a:buSzPct val="100000"/>
              <a:buNone/>
            </a:pPr>
            <a:r>
              <a:rPr lang="en-US" sz="2400" b="1" u="sng" dirty="0" smtClean="0"/>
              <a:t>Approval procedure</a:t>
            </a:r>
          </a:p>
          <a:p>
            <a:pPr marL="450850" indent="-273050">
              <a:lnSpc>
                <a:spcPct val="120000"/>
              </a:lnSpc>
              <a:spcBef>
                <a:spcPts val="1200"/>
              </a:spcBef>
              <a:spcAft>
                <a:spcPts val="600"/>
              </a:spcAft>
              <a:buSzPct val="100000"/>
              <a:buFont typeface="Wingdings" pitchFamily="2" charset="2"/>
              <a:buChar char="§"/>
            </a:pPr>
            <a:r>
              <a:rPr lang="en-US" sz="2000" dirty="0" smtClean="0"/>
              <a:t>Regulators, in each country, will approve the common base of the CAM methodology (auction)</a:t>
            </a:r>
          </a:p>
          <a:p>
            <a:pPr marL="450850" indent="-273050">
              <a:lnSpc>
                <a:spcPct val="120000"/>
              </a:lnSpc>
              <a:spcBef>
                <a:spcPts val="1200"/>
              </a:spcBef>
              <a:spcAft>
                <a:spcPts val="600"/>
              </a:spcAft>
              <a:buSzPct val="100000"/>
              <a:buFont typeface="Wingdings" pitchFamily="2" charset="2"/>
              <a:buChar char="§"/>
            </a:pPr>
            <a:r>
              <a:rPr lang="en-US" sz="2000" dirty="0" smtClean="0"/>
              <a:t>The CNE draft document (Circular)  was sent to Public Consultation, which finished on 29th May. It is being reviewed taking into consideration Stakeholders’ comments</a:t>
            </a:r>
          </a:p>
          <a:p>
            <a:pPr marL="450850" indent="-273050">
              <a:lnSpc>
                <a:spcPct val="120000"/>
              </a:lnSpc>
              <a:spcBef>
                <a:spcPts val="1200"/>
              </a:spcBef>
              <a:spcAft>
                <a:spcPts val="600"/>
              </a:spcAft>
              <a:buSzPct val="100000"/>
              <a:buFont typeface="Wingdings" pitchFamily="2" charset="2"/>
              <a:buChar char="§"/>
            </a:pPr>
            <a:r>
              <a:rPr lang="en-US" sz="2000" dirty="0" smtClean="0"/>
              <a:t>Once the methodology had  been approved, Regulators will revise and approve TSOs’ Information Memorandum and Standard Contracts</a:t>
            </a:r>
          </a:p>
          <a:p>
            <a:pPr marL="450850" indent="-273050">
              <a:lnSpc>
                <a:spcPct val="120000"/>
              </a:lnSpc>
              <a:spcBef>
                <a:spcPts val="1200"/>
              </a:spcBef>
              <a:spcAft>
                <a:spcPts val="600"/>
              </a:spcAft>
              <a:buSzPct val="100000"/>
              <a:buFont typeface="Wingdings" pitchFamily="2" charset="2"/>
              <a:buChar char="§"/>
            </a:pPr>
            <a:r>
              <a:rPr lang="en-US" sz="2000" dirty="0" smtClean="0"/>
              <a:t>After that, the Registration period for the interested parties to participate in the auction will be opened and the procedure will start</a:t>
            </a:r>
          </a:p>
          <a:p>
            <a:pPr marL="808038" indent="-179388">
              <a:lnSpc>
                <a:spcPct val="120000"/>
              </a:lnSpc>
              <a:buSzPct val="100000"/>
              <a:buNone/>
            </a:pPr>
            <a:r>
              <a:rPr lang="en-US" sz="1800" dirty="0" smtClean="0"/>
              <a:t>  </a:t>
            </a:r>
            <a:endParaRPr lang="en-US" sz="2400" dirty="0" smtClean="0"/>
          </a:p>
        </p:txBody>
      </p:sp>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07504" y="2868326"/>
            <a:ext cx="8715436" cy="1496778"/>
          </a:xfrm>
        </p:spPr>
        <p:txBody>
          <a:bodyPr/>
          <a:lstStyle/>
          <a:p>
            <a:pPr marL="457200" lvl="0" indent="-457200" algn="ctr">
              <a:spcBef>
                <a:spcPts val="600"/>
              </a:spcBef>
              <a:spcAft>
                <a:spcPts val="600"/>
              </a:spcAft>
              <a:buSzPct val="100000"/>
              <a:buNone/>
            </a:pPr>
            <a:r>
              <a:rPr lang="en-US" sz="3200" b="1" u="sng" dirty="0" smtClean="0"/>
              <a:t>Information Memorandum</a:t>
            </a:r>
          </a:p>
          <a:p>
            <a:pPr marL="457200" lvl="0" indent="-457200" algn="ctr">
              <a:spcBef>
                <a:spcPts val="600"/>
              </a:spcBef>
              <a:spcAft>
                <a:spcPts val="600"/>
              </a:spcAft>
              <a:buSzPct val="100000"/>
              <a:buNone/>
            </a:pPr>
            <a:r>
              <a:rPr lang="en-US" b="1" dirty="0" smtClean="0"/>
              <a:t>(to be presented by TSOs)</a:t>
            </a:r>
          </a:p>
          <a:p>
            <a:pPr marL="808038" indent="-179388" algn="ctr">
              <a:lnSpc>
                <a:spcPct val="120000"/>
              </a:lnSpc>
              <a:buSzPct val="100000"/>
              <a:buNone/>
            </a:pPr>
            <a:r>
              <a:rPr lang="en-US" sz="3200" dirty="0" smtClean="0"/>
              <a:t>  </a:t>
            </a:r>
          </a:p>
        </p:txBody>
      </p:sp>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755576" y="746777"/>
            <a:ext cx="7128792" cy="1746119"/>
          </a:xfrm>
          <a:prstGeom prst="rect">
            <a:avLst/>
          </a:prstGeom>
          <a:noFill/>
          <a:ln w="9525">
            <a:noFill/>
            <a:miter lim="800000"/>
            <a:headEnd/>
            <a:tailEnd/>
          </a:ln>
        </p:spPr>
        <p:txBody>
          <a:bodyPr wrap="square">
            <a:spAutoFit/>
          </a:bodyPr>
          <a:lstStyle/>
          <a:p>
            <a:pPr marL="628650" indent="-536575">
              <a:lnSpc>
                <a:spcPct val="120000"/>
              </a:lnSpc>
              <a:spcBef>
                <a:spcPts val="600"/>
              </a:spcBef>
              <a:spcAft>
                <a:spcPts val="200"/>
              </a:spcAft>
            </a:pPr>
            <a:r>
              <a:rPr lang="en-US" sz="2800" dirty="0" smtClean="0">
                <a:solidFill>
                  <a:srgbClr val="264D74"/>
                </a:solidFill>
              </a:rPr>
              <a:t>III. Congestion Management Procedures   harmonization</a:t>
            </a:r>
          </a:p>
          <a:p>
            <a:pPr marL="355600" indent="-263525" algn="ctr">
              <a:lnSpc>
                <a:spcPct val="120000"/>
              </a:lnSpc>
              <a:spcBef>
                <a:spcPts val="600"/>
              </a:spcBef>
              <a:spcAft>
                <a:spcPts val="200"/>
              </a:spcAft>
            </a:pPr>
            <a:endParaRPr lang="en-US" sz="2800" dirty="0">
              <a:solidFill>
                <a:srgbClr val="FF0000"/>
              </a:solidFill>
            </a:endParaRPr>
          </a:p>
        </p:txBody>
      </p:sp>
      <p:graphicFrame>
        <p:nvGraphicFramePr>
          <p:cNvPr id="3" name="2 Tabla"/>
          <p:cNvGraphicFramePr>
            <a:graphicFrameLocks noGrp="1"/>
          </p:cNvGraphicFramePr>
          <p:nvPr/>
        </p:nvGraphicFramePr>
        <p:xfrm>
          <a:off x="323528" y="3717032"/>
          <a:ext cx="8572560" cy="1010920"/>
        </p:xfrm>
        <a:graphic>
          <a:graphicData uri="http://schemas.openxmlformats.org/drawingml/2006/table">
            <a:tbl>
              <a:tblPr firstRow="1" bandRow="1">
                <a:tableStyleId>{5C22544A-7EE6-4342-B048-85BDC9FD1C3A}</a:tableStyleId>
              </a:tblPr>
              <a:tblGrid>
                <a:gridCol w="4572032"/>
                <a:gridCol w="1571636"/>
                <a:gridCol w="1236187"/>
                <a:gridCol w="1192705"/>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r>
                        <a:rPr lang="en-US" sz="1800" kern="1200" dirty="0" smtClean="0">
                          <a:solidFill>
                            <a:srgbClr val="264D74"/>
                          </a:solidFill>
                          <a:latin typeface="Arial" charset="0"/>
                          <a:ea typeface="+mn-ea"/>
                          <a:cs typeface="Arial" charset="0"/>
                        </a:rPr>
                        <a:t>CMP harmonization proposal (CMP pilot testing Fr‐Sp borders)</a:t>
                      </a:r>
                    </a:p>
                  </a:txBody>
                  <a:tcPr/>
                </a:tc>
                <a:tc>
                  <a:txBody>
                    <a:bodyPr/>
                    <a:lstStyle/>
                    <a:p>
                      <a:pPr algn="ctr"/>
                      <a:r>
                        <a:rPr lang="nl-NL" sz="1800" dirty="0" smtClean="0"/>
                        <a:t>NRAs-TSOs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Jan. 2011 </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Jan. 2012</a:t>
                      </a:r>
                      <a:endParaRPr lang="en-US" sz="1800" dirty="0" smtClean="0">
                        <a:solidFill>
                          <a:srgbClr val="264D74"/>
                        </a:solidFill>
                      </a:endParaRPr>
                    </a:p>
                    <a:p>
                      <a:pPr algn="ctr"/>
                      <a:endParaRPr lang="es-ES" sz="1800" kern="1200" dirty="0" smtClean="0">
                        <a:solidFill>
                          <a:srgbClr val="264D74"/>
                        </a:solidFill>
                        <a:latin typeface="Arial" charset="0"/>
                        <a:ea typeface="+mn-ea"/>
                        <a:cs typeface="Arial" charset="0"/>
                      </a:endParaRPr>
                    </a:p>
                  </a:txBody>
                  <a:tcPr/>
                </a:tc>
              </a:tr>
            </a:tbl>
          </a:graphicData>
        </a:graphic>
      </p:graphicFrame>
      <p:sp>
        <p:nvSpPr>
          <p:cNvPr id="4" name="3 Rectángulo"/>
          <p:cNvSpPr>
            <a:spLocks noChangeArrowheads="1"/>
          </p:cNvSpPr>
          <p:nvPr/>
        </p:nvSpPr>
        <p:spPr bwMode="auto">
          <a:xfrm>
            <a:off x="1043608" y="2055619"/>
            <a:ext cx="7819232" cy="1302921"/>
          </a:xfrm>
          <a:prstGeom prst="rect">
            <a:avLst/>
          </a:prstGeom>
          <a:noFill/>
          <a:ln w="9525">
            <a:noFill/>
            <a:miter lim="800000"/>
            <a:headEnd/>
            <a:tailEnd/>
          </a:ln>
        </p:spPr>
        <p:txBody>
          <a:bodyPr wrap="square">
            <a:spAutoFit/>
          </a:bodyPr>
          <a:lstStyle/>
          <a:p>
            <a:pPr marL="628650" indent="-536575">
              <a:lnSpc>
                <a:spcPct val="120000"/>
              </a:lnSpc>
              <a:spcBef>
                <a:spcPts val="600"/>
              </a:spcBef>
              <a:spcAft>
                <a:spcPts val="200"/>
              </a:spcAft>
            </a:pPr>
            <a:r>
              <a:rPr lang="en-US" sz="2000" dirty="0" smtClean="0">
                <a:solidFill>
                  <a:srgbClr val="264D74"/>
                </a:solidFill>
              </a:rPr>
              <a:t>III.1 </a:t>
            </a:r>
            <a:r>
              <a:rPr lang="en-GB" sz="2000" dirty="0" smtClean="0">
                <a:solidFill>
                  <a:srgbClr val="264D74"/>
                </a:solidFill>
              </a:rPr>
              <a:t>Results of the CMP </a:t>
            </a:r>
            <a:r>
              <a:rPr lang="en-GB" sz="2000" dirty="0" err="1" smtClean="0">
                <a:solidFill>
                  <a:srgbClr val="264D74"/>
                </a:solidFill>
              </a:rPr>
              <a:t>comitology</a:t>
            </a:r>
            <a:r>
              <a:rPr lang="en-GB" sz="2000" dirty="0" smtClean="0">
                <a:solidFill>
                  <a:srgbClr val="264D74"/>
                </a:solidFill>
              </a:rPr>
              <a:t> process </a:t>
            </a:r>
            <a:r>
              <a:rPr lang="en-US" sz="2000" dirty="0" smtClean="0">
                <a:solidFill>
                  <a:srgbClr val="264D74"/>
                </a:solidFill>
              </a:rPr>
              <a:t>(for information by NRAs)</a:t>
            </a:r>
          </a:p>
          <a:p>
            <a:pPr marL="628650" indent="-536575">
              <a:lnSpc>
                <a:spcPct val="120000"/>
              </a:lnSpc>
              <a:spcBef>
                <a:spcPts val="600"/>
              </a:spcBef>
              <a:spcAft>
                <a:spcPts val="200"/>
              </a:spcAft>
            </a:pPr>
            <a:r>
              <a:rPr lang="en-US" sz="2000" dirty="0" smtClean="0">
                <a:solidFill>
                  <a:srgbClr val="264D74"/>
                </a:solidFill>
              </a:rPr>
              <a:t>III.2 Next Steps and calendar (for discussion)</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285720" y="1284150"/>
            <a:ext cx="8715436" cy="5097178"/>
          </a:xfrm>
        </p:spPr>
        <p:txBody>
          <a:bodyPr/>
          <a:lstStyle/>
          <a:p>
            <a:pPr marL="457200" lvl="0" indent="-457200">
              <a:lnSpc>
                <a:spcPct val="120000"/>
              </a:lnSpc>
              <a:spcBef>
                <a:spcPts val="300"/>
              </a:spcBef>
              <a:spcAft>
                <a:spcPts val="0"/>
              </a:spcAft>
              <a:buSzPct val="100000"/>
              <a:buNone/>
            </a:pPr>
            <a:r>
              <a:rPr lang="en-US" sz="2400" b="1" u="sng" dirty="0" smtClean="0"/>
              <a:t>Results of the </a:t>
            </a:r>
            <a:r>
              <a:rPr lang="en-US" sz="2400" b="1" u="sng" dirty="0" err="1" smtClean="0"/>
              <a:t>comitology</a:t>
            </a:r>
            <a:r>
              <a:rPr lang="en-US" sz="2400" b="1" u="sng" dirty="0" smtClean="0"/>
              <a:t> process</a:t>
            </a:r>
          </a:p>
          <a:p>
            <a:pPr marL="273050" indent="-273050">
              <a:lnSpc>
                <a:spcPct val="120000"/>
              </a:lnSpc>
              <a:spcBef>
                <a:spcPts val="300"/>
              </a:spcBef>
              <a:spcAft>
                <a:spcPts val="0"/>
              </a:spcAft>
              <a:buSzPct val="100000"/>
              <a:buFont typeface="Wingdings" pitchFamily="2" charset="2"/>
              <a:buChar char="§"/>
            </a:pPr>
            <a:r>
              <a:rPr lang="en-US" sz="1900" b="1" dirty="0" smtClean="0"/>
              <a:t>EC </a:t>
            </a:r>
            <a:r>
              <a:rPr lang="en-US" sz="1900" b="1" dirty="0" err="1" smtClean="0"/>
              <a:t>comitology</a:t>
            </a:r>
            <a:r>
              <a:rPr lang="en-US" sz="1900" b="1" dirty="0" smtClean="0"/>
              <a:t> guidelines on CMP have been recently approved (20</a:t>
            </a:r>
            <a:r>
              <a:rPr lang="en-US" sz="1900" b="1" baseline="30000" dirty="0" smtClean="0"/>
              <a:t>th</a:t>
            </a:r>
            <a:r>
              <a:rPr lang="en-US" sz="1900" b="1" dirty="0" smtClean="0"/>
              <a:t> April). </a:t>
            </a:r>
            <a:r>
              <a:rPr lang="en-US" sz="1900" dirty="0" smtClean="0"/>
              <a:t>They will apply to physical and virtual international connection points and connection between different balancing zones.</a:t>
            </a:r>
          </a:p>
          <a:p>
            <a:pPr marL="273050" indent="-273050">
              <a:lnSpc>
                <a:spcPct val="120000"/>
              </a:lnSpc>
              <a:spcBef>
                <a:spcPts val="300"/>
              </a:spcBef>
              <a:spcAft>
                <a:spcPts val="0"/>
              </a:spcAft>
              <a:buSzPct val="100000"/>
              <a:buFont typeface="Wingdings" pitchFamily="2" charset="2"/>
              <a:buChar char="§"/>
            </a:pPr>
            <a:r>
              <a:rPr lang="en-US" sz="1900" dirty="0" smtClean="0"/>
              <a:t>No final version available yet (translation + impact assessment needed)</a:t>
            </a:r>
          </a:p>
          <a:p>
            <a:pPr marL="273050" indent="-273050">
              <a:lnSpc>
                <a:spcPct val="120000"/>
              </a:lnSpc>
              <a:spcBef>
                <a:spcPts val="300"/>
              </a:spcBef>
              <a:spcAft>
                <a:spcPts val="0"/>
              </a:spcAft>
              <a:buSzPct val="100000"/>
              <a:buFont typeface="Wingdings" pitchFamily="2" charset="2"/>
              <a:buChar char="§"/>
            </a:pPr>
            <a:r>
              <a:rPr lang="en-US" sz="1900" dirty="0" smtClean="0"/>
              <a:t>Formal approval by Parliament and Council expected in August. Final adoption in September 2012.</a:t>
            </a:r>
          </a:p>
          <a:p>
            <a:pPr marL="273050" indent="-273050">
              <a:lnSpc>
                <a:spcPct val="120000"/>
              </a:lnSpc>
              <a:spcBef>
                <a:spcPts val="300"/>
              </a:spcBef>
              <a:spcAft>
                <a:spcPts val="0"/>
              </a:spcAft>
              <a:buSzPct val="100000"/>
              <a:buFont typeface="Wingdings" pitchFamily="2" charset="2"/>
              <a:buChar char="§"/>
            </a:pPr>
            <a:r>
              <a:rPr lang="en-US" sz="1900" dirty="0" smtClean="0"/>
              <a:t>Mechanisms considered in the CMP </a:t>
            </a:r>
            <a:r>
              <a:rPr lang="en-US" sz="1900" dirty="0" err="1" smtClean="0"/>
              <a:t>comitology</a:t>
            </a:r>
            <a:r>
              <a:rPr lang="en-US" sz="1900" dirty="0" smtClean="0"/>
              <a:t> are:</a:t>
            </a:r>
          </a:p>
          <a:p>
            <a:pPr marL="534988" indent="-273050" defTabSz="628650">
              <a:lnSpc>
                <a:spcPct val="120000"/>
              </a:lnSpc>
              <a:spcBef>
                <a:spcPts val="300"/>
              </a:spcBef>
              <a:spcAft>
                <a:spcPts val="0"/>
              </a:spcAft>
              <a:buSzPct val="100000"/>
              <a:buFont typeface="Wingdings" pitchFamily="2" charset="2"/>
              <a:buChar char="ü"/>
            </a:pPr>
            <a:r>
              <a:rPr lang="en-US" sz="1900" b="1" dirty="0" smtClean="0"/>
              <a:t>Oversubscription and buyback </a:t>
            </a:r>
            <a:r>
              <a:rPr lang="en-US" sz="1900" dirty="0" smtClean="0"/>
              <a:t>(to be proposed by TSOs and approved by NRAs)</a:t>
            </a:r>
          </a:p>
          <a:p>
            <a:pPr marL="534988" indent="-273050" defTabSz="628650">
              <a:lnSpc>
                <a:spcPct val="120000"/>
              </a:lnSpc>
              <a:spcBef>
                <a:spcPts val="300"/>
              </a:spcBef>
              <a:spcAft>
                <a:spcPts val="0"/>
              </a:spcAft>
              <a:buSzPct val="100000"/>
              <a:buFont typeface="Wingdings" pitchFamily="2" charset="2"/>
              <a:buChar char="ü"/>
            </a:pPr>
            <a:r>
              <a:rPr lang="en-US" sz="1900" b="1" dirty="0" smtClean="0"/>
              <a:t>Firm day-ahead UIOLI </a:t>
            </a:r>
            <a:r>
              <a:rPr lang="en-US" sz="1900" dirty="0" smtClean="0"/>
              <a:t>(by NRAs request)</a:t>
            </a:r>
          </a:p>
          <a:p>
            <a:pPr marL="534988" indent="-273050" defTabSz="628650">
              <a:lnSpc>
                <a:spcPct val="120000"/>
              </a:lnSpc>
              <a:spcBef>
                <a:spcPts val="300"/>
              </a:spcBef>
              <a:spcAft>
                <a:spcPts val="0"/>
              </a:spcAft>
              <a:buSzPct val="100000"/>
              <a:buFont typeface="Wingdings" pitchFamily="2" charset="2"/>
              <a:buChar char="ü"/>
            </a:pPr>
            <a:r>
              <a:rPr lang="en-US" sz="1900" b="1" dirty="0" smtClean="0"/>
              <a:t>Surrender of contracted capacity</a:t>
            </a:r>
          </a:p>
          <a:p>
            <a:pPr marL="534988" indent="-273050" defTabSz="628650">
              <a:lnSpc>
                <a:spcPct val="120000"/>
              </a:lnSpc>
              <a:spcBef>
                <a:spcPts val="300"/>
              </a:spcBef>
              <a:spcAft>
                <a:spcPts val="0"/>
              </a:spcAft>
              <a:buSzPct val="100000"/>
              <a:buFont typeface="Wingdings" pitchFamily="2" charset="2"/>
              <a:buChar char="ü"/>
            </a:pPr>
            <a:r>
              <a:rPr lang="en-US" sz="1900" b="1" dirty="0" smtClean="0"/>
              <a:t>LT UIOLI </a:t>
            </a:r>
            <a:r>
              <a:rPr lang="en-US" sz="1900" dirty="0" smtClean="0"/>
              <a:t>(by NRA request)</a:t>
            </a:r>
          </a:p>
          <a:p>
            <a:pPr marL="808038" indent="-179388">
              <a:lnSpc>
                <a:spcPct val="120000"/>
              </a:lnSpc>
              <a:spcBef>
                <a:spcPts val="300"/>
              </a:spcBef>
              <a:spcAft>
                <a:spcPts val="0"/>
              </a:spcAft>
              <a:buSzPct val="100000"/>
              <a:buNone/>
            </a:pPr>
            <a:r>
              <a:rPr lang="en-US" sz="1800" dirty="0" smtClean="0"/>
              <a:t>  </a:t>
            </a:r>
            <a:endParaRPr lang="en-US" sz="2400" dirty="0" smtClean="0"/>
          </a:p>
        </p:txBody>
      </p:sp>
      <p:sp>
        <p:nvSpPr>
          <p:cNvPr id="5" name="3 Rectángulo"/>
          <p:cNvSpPr>
            <a:spLocks noChangeArrowheads="1"/>
          </p:cNvSpPr>
          <p:nvPr/>
        </p:nvSpPr>
        <p:spPr bwMode="auto">
          <a:xfrm>
            <a:off x="27384"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285720" y="1428166"/>
            <a:ext cx="8715436" cy="5097178"/>
          </a:xfrm>
        </p:spPr>
        <p:txBody>
          <a:bodyPr/>
          <a:lstStyle/>
          <a:p>
            <a:pPr marL="273050" indent="-273050">
              <a:lnSpc>
                <a:spcPct val="120000"/>
              </a:lnSpc>
              <a:spcBef>
                <a:spcPts val="300"/>
              </a:spcBef>
              <a:spcAft>
                <a:spcPts val="0"/>
              </a:spcAft>
              <a:buSzPct val="100000"/>
              <a:buFont typeface="Wingdings" pitchFamily="2" charset="2"/>
              <a:buChar char="§"/>
            </a:pPr>
            <a:r>
              <a:rPr lang="en-US" sz="1800" dirty="0" smtClean="0"/>
              <a:t>These mechanisms </a:t>
            </a:r>
            <a:r>
              <a:rPr lang="en-US" sz="1800" b="1" dirty="0" smtClean="0"/>
              <a:t>must be implemented before October 2013</a:t>
            </a:r>
            <a:r>
              <a:rPr lang="en-US" sz="1800" dirty="0" smtClean="0"/>
              <a:t>, except Firm day-ahead UIOLI, for  which the deadline is July 2016</a:t>
            </a:r>
          </a:p>
          <a:p>
            <a:pPr marL="273050" indent="-273050">
              <a:lnSpc>
                <a:spcPct val="120000"/>
              </a:lnSpc>
              <a:spcBef>
                <a:spcPts val="300"/>
              </a:spcBef>
              <a:spcAft>
                <a:spcPts val="0"/>
              </a:spcAft>
              <a:buSzPct val="100000"/>
              <a:buFont typeface="Wingdings" pitchFamily="2" charset="2"/>
              <a:buChar char="§"/>
            </a:pPr>
            <a:r>
              <a:rPr lang="en-US" sz="1800" dirty="0" smtClean="0"/>
              <a:t>ACER will </a:t>
            </a:r>
            <a:r>
              <a:rPr lang="en-US" sz="1800" b="1" dirty="0" smtClean="0"/>
              <a:t>annually monitor congestion</a:t>
            </a:r>
            <a:r>
              <a:rPr lang="en-US" sz="1800" dirty="0" smtClean="0"/>
              <a:t>. First ACER’s monitoring report will be produced in 2014. In the meantime regulators will made a list of congested interconnections and will monitor the implementation of the codes</a:t>
            </a:r>
          </a:p>
          <a:p>
            <a:pPr marL="457200" lvl="0" indent="-457200">
              <a:lnSpc>
                <a:spcPct val="120000"/>
              </a:lnSpc>
              <a:spcBef>
                <a:spcPts val="600"/>
              </a:spcBef>
              <a:spcAft>
                <a:spcPts val="600"/>
              </a:spcAft>
              <a:buSzPct val="100000"/>
              <a:buNone/>
            </a:pPr>
            <a:r>
              <a:rPr lang="en-US" sz="1800" b="1" dirty="0" smtClean="0"/>
              <a:t>So far in the SGRI, work was done on Long Term Use It Or Lose It</a:t>
            </a:r>
          </a:p>
          <a:p>
            <a:pPr marL="534988" indent="-261938">
              <a:spcBef>
                <a:spcPts val="0"/>
              </a:spcBef>
              <a:spcAft>
                <a:spcPts val="600"/>
              </a:spcAft>
              <a:buSzPct val="100000"/>
              <a:buFont typeface="Wingdings" pitchFamily="2" charset="2"/>
              <a:buChar char="§"/>
            </a:pPr>
            <a:r>
              <a:rPr lang="en-US" sz="1800" dirty="0" smtClean="0"/>
              <a:t>NRA will request TSO to release underused capacity when this capacity have not been offered to third parties under reasonable conditions</a:t>
            </a:r>
          </a:p>
          <a:p>
            <a:pPr marL="534988" indent="-261938">
              <a:spcBef>
                <a:spcPts val="0"/>
              </a:spcBef>
              <a:spcAft>
                <a:spcPts val="600"/>
              </a:spcAft>
              <a:buSzPct val="100000"/>
              <a:buFont typeface="Wingdings" pitchFamily="2" charset="2"/>
              <a:buChar char="§"/>
            </a:pPr>
            <a:r>
              <a:rPr lang="en-US" sz="1800" dirty="0" smtClean="0"/>
              <a:t>Primary capacity holder will lose the underused capacity for a specific period of time or until the end of the contract</a:t>
            </a:r>
          </a:p>
          <a:p>
            <a:pPr marL="534988" indent="-261938">
              <a:spcBef>
                <a:spcPts val="0"/>
              </a:spcBef>
              <a:spcAft>
                <a:spcPts val="600"/>
              </a:spcAft>
              <a:buSzPct val="100000"/>
              <a:buFont typeface="Wingdings" pitchFamily="2" charset="2"/>
              <a:buChar char="§"/>
            </a:pPr>
            <a:r>
              <a:rPr lang="en-US" sz="1800" dirty="0" smtClean="0"/>
              <a:t>Primary capacity holder owns contract’s rights and obligations referred to the released capacity until this capacity is contracted by a third party</a:t>
            </a:r>
          </a:p>
          <a:p>
            <a:pPr marL="273050" indent="-273050">
              <a:lnSpc>
                <a:spcPct val="120000"/>
              </a:lnSpc>
              <a:spcBef>
                <a:spcPts val="600"/>
              </a:spcBef>
              <a:spcAft>
                <a:spcPts val="600"/>
              </a:spcAft>
              <a:buSzPct val="100000"/>
              <a:buNone/>
            </a:pPr>
            <a:r>
              <a:rPr lang="en-US" sz="1800" b="1" dirty="0" smtClean="0">
                <a:solidFill>
                  <a:schemeClr val="accent6"/>
                </a:solidFill>
              </a:rPr>
              <a:t>Need to develop common criteria for oversubscription and buy-back?</a:t>
            </a:r>
          </a:p>
        </p:txBody>
      </p:sp>
      <p:sp>
        <p:nvSpPr>
          <p:cNvPr id="6" name="3 Rectángulo"/>
          <p:cNvSpPr>
            <a:spLocks noChangeArrowheads="1"/>
          </p:cNvSpPr>
          <p:nvPr/>
        </p:nvSpPr>
        <p:spPr bwMode="auto">
          <a:xfrm>
            <a:off x="27384"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611560" y="692696"/>
            <a:ext cx="8001000" cy="1229054"/>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IV. Study on tariffs between Portugal and Spain</a:t>
            </a:r>
          </a:p>
          <a:p>
            <a:pPr marL="355600" indent="-263525" algn="ctr">
              <a:lnSpc>
                <a:spcPct val="120000"/>
              </a:lnSpc>
              <a:spcBef>
                <a:spcPts val="600"/>
              </a:spcBef>
              <a:spcAft>
                <a:spcPts val="200"/>
              </a:spcAft>
            </a:pPr>
            <a:r>
              <a:rPr lang="en-US" sz="2800" dirty="0" smtClean="0">
                <a:solidFill>
                  <a:srgbClr val="264D74"/>
                </a:solidFill>
              </a:rPr>
              <a:t> </a:t>
            </a:r>
            <a:endParaRPr lang="en-US" sz="2800" dirty="0">
              <a:solidFill>
                <a:srgbClr val="FF0000"/>
              </a:solidFill>
            </a:endParaRPr>
          </a:p>
        </p:txBody>
      </p:sp>
      <p:graphicFrame>
        <p:nvGraphicFramePr>
          <p:cNvPr id="4" name="3 Tabla"/>
          <p:cNvGraphicFramePr>
            <a:graphicFrameLocks noGrp="1"/>
          </p:cNvGraphicFramePr>
          <p:nvPr/>
        </p:nvGraphicFramePr>
        <p:xfrm>
          <a:off x="323528" y="2564904"/>
          <a:ext cx="8572560" cy="1010920"/>
        </p:xfrm>
        <a:graphic>
          <a:graphicData uri="http://schemas.openxmlformats.org/drawingml/2006/table">
            <a:tbl>
              <a:tblPr firstRow="1" bandRow="1">
                <a:tableStyleId>{5C22544A-7EE6-4342-B048-85BDC9FD1C3A}</a:tableStyleId>
              </a:tblPr>
              <a:tblGrid>
                <a:gridCol w="4392488"/>
                <a:gridCol w="1656184"/>
                <a:gridCol w="1224136"/>
                <a:gridCol w="1299752"/>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264D74"/>
                          </a:solidFill>
                          <a:latin typeface="Arial" charset="0"/>
                          <a:ea typeface="+mn-ea"/>
                          <a:cs typeface="Arial" charset="0"/>
                        </a:rPr>
                        <a:t>CNE-ERSE joint study on tariff regimes in Spain and Portugal 	</a:t>
                      </a:r>
                    </a:p>
                  </a:txBody>
                  <a:tcPr/>
                </a:tc>
                <a:tc>
                  <a:txBody>
                    <a:bodyPr/>
                    <a:lstStyle/>
                    <a:p>
                      <a:pPr algn="ctr"/>
                      <a:r>
                        <a:rPr lang="nl-NL" sz="1800" kern="1200" dirty="0" smtClean="0">
                          <a:solidFill>
                            <a:schemeClr val="dk1"/>
                          </a:solidFill>
                          <a:latin typeface="+mn-lt"/>
                          <a:ea typeface="+mn-ea"/>
                          <a:cs typeface="+mn-cs"/>
                        </a:rPr>
                        <a:t>NRAs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2010 </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Dec. 2011</a:t>
                      </a:r>
                      <a:endParaRPr lang="en-US" sz="1800" dirty="0" smtClean="0">
                        <a:solidFill>
                          <a:srgbClr val="264D74"/>
                        </a:solidFill>
                      </a:endParaRPr>
                    </a:p>
                    <a:p>
                      <a:pPr algn="ctr"/>
                      <a:endParaRPr lang="es-ES" sz="1800" kern="1200" dirty="0" smtClean="0">
                        <a:solidFill>
                          <a:srgbClr val="264D74"/>
                        </a:solidFill>
                        <a:latin typeface="Arial" charset="0"/>
                        <a:ea typeface="+mn-ea"/>
                        <a:cs typeface="Arial" charset="0"/>
                      </a:endParaRPr>
                    </a:p>
                  </a:txBody>
                  <a:tcPr/>
                </a:tc>
              </a:tr>
            </a:tbl>
          </a:graphicData>
        </a:graphic>
      </p:graphicFrame>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76FB0A9E253249BF869945C902B2D4" ma:contentTypeVersion="21" ma:contentTypeDescription="Create a new document." ma:contentTypeScope="" ma:versionID="ca292dddd804ab60301c75176bdce79d">
  <xsd:schema xmlns:xsd="http://www.w3.org/2001/XMLSchema" xmlns:xs="http://www.w3.org/2001/XMLSchema" xmlns:p="http://schemas.microsoft.com/office/2006/metadata/properties" xmlns:ns2="985daa2e-53d8-4475-82b8-9c7d25324e34" targetNamespace="http://schemas.microsoft.com/office/2006/metadata/properties" ma:root="true" ma:fieldsID="87577735a49fbbb1e880d92c7652797e"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ACER-2015-17301</_dlc_DocId>
    <_dlc_DocIdUrl xmlns="985daa2e-53d8-4475-82b8-9c7d25324e34">
      <Url>http://s-do-prod-ap/en/Gas/Regional_%20Intiatives/South_GRI/Meetings/SG%20Meetings/16th_SG_meeting_for_the_region_South/_layouts/DocIdRedir.aspx?ID=ACER-2015-17301</Url>
      <Description>ACER-2015-17301</Description>
    </_dlc_DocIdUrl>
    <ACER_Abstract xmlns="985daa2e-53d8-4475-82b8-9c7d25324e34" xsi:nil="true"/>
  </documentManagement>
</p:properties>
</file>

<file path=customXml/itemProps1.xml><?xml version="1.0" encoding="utf-8"?>
<ds:datastoreItem xmlns:ds="http://schemas.openxmlformats.org/officeDocument/2006/customXml" ds:itemID="{6269263F-E51D-4B89-881A-4E1935A6AE14}"/>
</file>

<file path=customXml/itemProps2.xml><?xml version="1.0" encoding="utf-8"?>
<ds:datastoreItem xmlns:ds="http://schemas.openxmlformats.org/officeDocument/2006/customXml" ds:itemID="{D98FC17C-4000-4A78-A2E9-26F4F728E38C}"/>
</file>

<file path=customXml/itemProps3.xml><?xml version="1.0" encoding="utf-8"?>
<ds:datastoreItem xmlns:ds="http://schemas.openxmlformats.org/officeDocument/2006/customXml" ds:itemID="{41CB7508-7650-4D7C-A003-FCD7A113D89F}"/>
</file>

<file path=customXml/itemProps4.xml><?xml version="1.0" encoding="utf-8"?>
<ds:datastoreItem xmlns:ds="http://schemas.openxmlformats.org/officeDocument/2006/customXml" ds:itemID="{97006E6D-7E16-4482-85C8-B6FEAE37A220}"/>
</file>

<file path=docProps/app.xml><?xml version="1.0" encoding="utf-8"?>
<Properties xmlns="http://schemas.openxmlformats.org/officeDocument/2006/extended-properties" xmlns:vt="http://schemas.openxmlformats.org/officeDocument/2006/docPropsVTypes">
  <Template/>
  <TotalTime>5963</TotalTime>
  <Words>4569</Words>
  <Application>Microsoft Office PowerPoint</Application>
  <PresentationFormat>Presentación en pantalla (4:3)</PresentationFormat>
  <Paragraphs>599</Paragraphs>
  <Slides>38</Slides>
  <Notes>2</Notes>
  <HiddenSlides>0</HiddenSlides>
  <MMClips>0</MMClips>
  <ScaleCrop>false</ScaleCrop>
  <HeadingPairs>
    <vt:vector size="6" baseType="variant">
      <vt:variant>
        <vt:lpstr>Tema</vt:lpstr>
      </vt:variant>
      <vt:variant>
        <vt:i4>15</vt:i4>
      </vt:variant>
      <vt:variant>
        <vt:lpstr>Servidores OLE incrustados</vt:lpstr>
      </vt:variant>
      <vt:variant>
        <vt:i4>1</vt:i4>
      </vt:variant>
      <vt:variant>
        <vt:lpstr>Títulos de diapositiva</vt:lpstr>
      </vt:variant>
      <vt:variant>
        <vt:i4>38</vt:i4>
      </vt:variant>
    </vt:vector>
  </HeadingPairs>
  <TitlesOfParts>
    <vt:vector size="54"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Picture</vt:lpstr>
      <vt:lpstr>Diapositiva 1</vt:lpstr>
      <vt:lpstr>Agenda</vt:lpstr>
      <vt:lpstr>Diapositiva 3</vt:lpstr>
      <vt:lpstr>Diapositiva 4</vt:lpstr>
      <vt:lpstr>Diapositiva 5</vt:lpstr>
      <vt:lpstr>Diapositiva 6</vt:lpstr>
      <vt:lpstr>Diapositiva 7</vt:lpstr>
      <vt:lpstr>Diapositiva 8</vt:lpstr>
      <vt:lpstr>Diapositiva 9</vt:lpstr>
      <vt:lpstr>Diapositiva 10</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Next steps</vt:lpstr>
      <vt:lpstr>Diapositiva 22</vt:lpstr>
      <vt:lpstr>V.1 Comments received from Stakeholders on the public consultation 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V.2 Next steps and calendar (for discussion)  onsulta Pública sobre harmonização das tarifas de interligação de gás natural entre Portugal e Espanha</vt:lpstr>
      <vt:lpstr>Diapositiva 33</vt:lpstr>
      <vt:lpstr>VI. Review of actions in the WP 2011-2014 </vt:lpstr>
      <vt:lpstr>Diapositiva 35</vt:lpstr>
      <vt:lpstr>Diapositiva 36</vt:lpstr>
      <vt:lpstr>Diapositiva 37</vt:lpstr>
      <vt:lpstr>Diapositiva 38</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rpg</cp:lastModifiedBy>
  <cp:revision>994</cp:revision>
  <dcterms:created xsi:type="dcterms:W3CDTF">2008-11-21T11:47:24Z</dcterms:created>
  <dcterms:modified xsi:type="dcterms:W3CDTF">2012-05-30T17:53:58Z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0x0101007D76FB0A9E253249BF869945C902B2D4</vt:lpwstr>
  </property>
  <property fmtid="{D5CDD505-2E9C-101B-9397-08002B2CF9AE}" pid="3" name="_dlc_DocIdItemGuid">
    <vt:lpwstr>c8337835-ebbb-4744-b832-a90efa3aad6d</vt:lpwstr>
  </property>
</Properties>
</file>